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4" r:id="rId2"/>
    <p:sldId id="275" r:id="rId3"/>
    <p:sldId id="276" r:id="rId4"/>
    <p:sldId id="290" r:id="rId5"/>
    <p:sldId id="278" r:id="rId6"/>
    <p:sldId id="271" r:id="rId7"/>
    <p:sldId id="279" r:id="rId8"/>
    <p:sldId id="272" r:id="rId9"/>
    <p:sldId id="292" r:id="rId10"/>
    <p:sldId id="291" r:id="rId11"/>
    <p:sldId id="280" r:id="rId12"/>
    <p:sldId id="282" r:id="rId13"/>
    <p:sldId id="295" r:id="rId14"/>
    <p:sldId id="296" r:id="rId15"/>
    <p:sldId id="297" r:id="rId16"/>
    <p:sldId id="298" r:id="rId17"/>
    <p:sldId id="299" r:id="rId18"/>
    <p:sldId id="277" r:id="rId19"/>
    <p:sldId id="293" r:id="rId20"/>
    <p:sldId id="300" r:id="rId21"/>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4040"/>
    <a:srgbClr val="7A0C0C"/>
    <a:srgbClr val="371937"/>
    <a:srgbClr val="172E4E"/>
    <a:srgbClr val="D480C3"/>
    <a:srgbClr val="008080"/>
    <a:srgbClr val="FFBF00"/>
    <a:srgbClr val="000000"/>
    <a:srgbClr val="523F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60"/>
  </p:normalViewPr>
  <p:slideViewPr>
    <p:cSldViewPr snapToGrid="0">
      <p:cViewPr varScale="1">
        <p:scale>
          <a:sx n="154" d="100"/>
          <a:sy n="154" d="100"/>
        </p:scale>
        <p:origin x="120" y="2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A513CE-ED4C-4CA9-9A6F-D6F11119C883}"/>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A937EE54-83B1-4E19-AB71-59C5150D22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02752A72-A9C5-4D27-B458-ABF5ACEAAD78}"/>
              </a:ext>
            </a:extLst>
          </p:cNvPr>
          <p:cNvSpPr>
            <a:spLocks noGrp="1"/>
          </p:cNvSpPr>
          <p:nvPr>
            <p:ph type="dt" sz="half" idx="10"/>
          </p:nvPr>
        </p:nvSpPr>
        <p:spPr/>
        <p:txBody>
          <a:bodyPr/>
          <a:lstStyle/>
          <a:p>
            <a:fld id="{BD994F31-ABEA-4675-BEC5-703D6BEB72FF}" type="datetimeFigureOut">
              <a:rPr lang="pt-BR" smtClean="0"/>
              <a:t>17/06/2021</a:t>
            </a:fld>
            <a:endParaRPr lang="pt-BR"/>
          </a:p>
        </p:txBody>
      </p:sp>
      <p:sp>
        <p:nvSpPr>
          <p:cNvPr id="5" name="Espaço Reservado para Rodapé 4">
            <a:extLst>
              <a:ext uri="{FF2B5EF4-FFF2-40B4-BE49-F238E27FC236}">
                <a16:creationId xmlns:a16="http://schemas.microsoft.com/office/drawing/2014/main" id="{EAD0D86E-B10C-4F0B-9259-FE919A359C87}"/>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227C79B8-3823-46A1-9248-7D6D19928A6F}"/>
              </a:ext>
            </a:extLst>
          </p:cNvPr>
          <p:cNvSpPr>
            <a:spLocks noGrp="1"/>
          </p:cNvSpPr>
          <p:nvPr>
            <p:ph type="sldNum" sz="quarter" idx="12"/>
          </p:nvPr>
        </p:nvSpPr>
        <p:spPr/>
        <p:txBody>
          <a:bodyPr/>
          <a:lstStyle/>
          <a:p>
            <a:fld id="{5931640F-862A-49DE-B00D-F9BA0463E9F2}" type="slidenum">
              <a:rPr lang="pt-BR" smtClean="0"/>
              <a:t>‹nº›</a:t>
            </a:fld>
            <a:endParaRPr lang="pt-BR"/>
          </a:p>
        </p:txBody>
      </p:sp>
    </p:spTree>
    <p:extLst>
      <p:ext uri="{BB962C8B-B14F-4D97-AF65-F5344CB8AC3E}">
        <p14:creationId xmlns:p14="http://schemas.microsoft.com/office/powerpoint/2010/main" val="3329578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856EB5-9CF8-4429-A05B-AFCC3BC21CB9}"/>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7285EC75-4435-46ED-82DB-F0E5BD869410}"/>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EDB17F11-A0E2-497B-B0A5-E14745FE3A04}"/>
              </a:ext>
            </a:extLst>
          </p:cNvPr>
          <p:cNvSpPr>
            <a:spLocks noGrp="1"/>
          </p:cNvSpPr>
          <p:nvPr>
            <p:ph type="dt" sz="half" idx="10"/>
          </p:nvPr>
        </p:nvSpPr>
        <p:spPr/>
        <p:txBody>
          <a:bodyPr/>
          <a:lstStyle/>
          <a:p>
            <a:fld id="{BD994F31-ABEA-4675-BEC5-703D6BEB72FF}" type="datetimeFigureOut">
              <a:rPr lang="pt-BR" smtClean="0"/>
              <a:t>17/06/2021</a:t>
            </a:fld>
            <a:endParaRPr lang="pt-BR"/>
          </a:p>
        </p:txBody>
      </p:sp>
      <p:sp>
        <p:nvSpPr>
          <p:cNvPr id="5" name="Espaço Reservado para Rodapé 4">
            <a:extLst>
              <a:ext uri="{FF2B5EF4-FFF2-40B4-BE49-F238E27FC236}">
                <a16:creationId xmlns:a16="http://schemas.microsoft.com/office/drawing/2014/main" id="{C1CFF1C4-2DD2-4E4A-A994-5F88B1B1236E}"/>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5810152D-EC10-4113-82CA-B6C7EF88214D}"/>
              </a:ext>
            </a:extLst>
          </p:cNvPr>
          <p:cNvSpPr>
            <a:spLocks noGrp="1"/>
          </p:cNvSpPr>
          <p:nvPr>
            <p:ph type="sldNum" sz="quarter" idx="12"/>
          </p:nvPr>
        </p:nvSpPr>
        <p:spPr/>
        <p:txBody>
          <a:bodyPr/>
          <a:lstStyle/>
          <a:p>
            <a:fld id="{5931640F-862A-49DE-B00D-F9BA0463E9F2}" type="slidenum">
              <a:rPr lang="pt-BR" smtClean="0"/>
              <a:t>‹nº›</a:t>
            </a:fld>
            <a:endParaRPr lang="pt-BR"/>
          </a:p>
        </p:txBody>
      </p:sp>
    </p:spTree>
    <p:extLst>
      <p:ext uri="{BB962C8B-B14F-4D97-AF65-F5344CB8AC3E}">
        <p14:creationId xmlns:p14="http://schemas.microsoft.com/office/powerpoint/2010/main" val="39350187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F5FA0D28-746C-4E5D-AE0F-4509D1110C57}"/>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350587BC-911B-44BB-9A5D-68805ED69810}"/>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294406CD-F17F-4804-9B43-E942275E2A56}"/>
              </a:ext>
            </a:extLst>
          </p:cNvPr>
          <p:cNvSpPr>
            <a:spLocks noGrp="1"/>
          </p:cNvSpPr>
          <p:nvPr>
            <p:ph type="dt" sz="half" idx="10"/>
          </p:nvPr>
        </p:nvSpPr>
        <p:spPr/>
        <p:txBody>
          <a:bodyPr/>
          <a:lstStyle/>
          <a:p>
            <a:fld id="{BD994F31-ABEA-4675-BEC5-703D6BEB72FF}" type="datetimeFigureOut">
              <a:rPr lang="pt-BR" smtClean="0"/>
              <a:t>17/06/2021</a:t>
            </a:fld>
            <a:endParaRPr lang="pt-BR"/>
          </a:p>
        </p:txBody>
      </p:sp>
      <p:sp>
        <p:nvSpPr>
          <p:cNvPr id="5" name="Espaço Reservado para Rodapé 4">
            <a:extLst>
              <a:ext uri="{FF2B5EF4-FFF2-40B4-BE49-F238E27FC236}">
                <a16:creationId xmlns:a16="http://schemas.microsoft.com/office/drawing/2014/main" id="{48045A1D-2086-471A-8CF8-1F06EDD4DBCD}"/>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F2481975-7D1B-4C30-9F7F-961A9904A2C1}"/>
              </a:ext>
            </a:extLst>
          </p:cNvPr>
          <p:cNvSpPr>
            <a:spLocks noGrp="1"/>
          </p:cNvSpPr>
          <p:nvPr>
            <p:ph type="sldNum" sz="quarter" idx="12"/>
          </p:nvPr>
        </p:nvSpPr>
        <p:spPr/>
        <p:txBody>
          <a:bodyPr/>
          <a:lstStyle/>
          <a:p>
            <a:fld id="{5931640F-862A-49DE-B00D-F9BA0463E9F2}" type="slidenum">
              <a:rPr lang="pt-BR" smtClean="0"/>
              <a:t>‹nº›</a:t>
            </a:fld>
            <a:endParaRPr lang="pt-BR"/>
          </a:p>
        </p:txBody>
      </p:sp>
    </p:spTree>
    <p:extLst>
      <p:ext uri="{BB962C8B-B14F-4D97-AF65-F5344CB8AC3E}">
        <p14:creationId xmlns:p14="http://schemas.microsoft.com/office/powerpoint/2010/main" val="20390824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ítulo, conteúdo e 2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972800" cy="1143000"/>
          </a:xfrm>
        </p:spPr>
        <p:txBody>
          <a:bodyPr/>
          <a:lstStyle/>
          <a:p>
            <a:r>
              <a:rPr lang="pt-BR"/>
              <a:t>Clique para editar o título mestre</a:t>
            </a:r>
          </a:p>
        </p:txBody>
      </p:sp>
      <p:sp>
        <p:nvSpPr>
          <p:cNvPr id="3" name="Espaço Reservado para Conteúdo 2"/>
          <p:cNvSpPr>
            <a:spLocks noGrp="1"/>
          </p:cNvSpPr>
          <p:nvPr>
            <p:ph sz="half" idx="1"/>
          </p:nvPr>
        </p:nvSpPr>
        <p:spPr>
          <a:xfrm>
            <a:off x="609600" y="1600201"/>
            <a:ext cx="5384800" cy="4525963"/>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quarter" idx="2"/>
          </p:nvPr>
        </p:nvSpPr>
        <p:spPr>
          <a:xfrm>
            <a:off x="6197600" y="1600200"/>
            <a:ext cx="5384800" cy="21859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Conteúdo 4"/>
          <p:cNvSpPr>
            <a:spLocks noGrp="1"/>
          </p:cNvSpPr>
          <p:nvPr>
            <p:ph sz="quarter" idx="3"/>
          </p:nvPr>
        </p:nvSpPr>
        <p:spPr>
          <a:xfrm>
            <a:off x="6197600" y="3938589"/>
            <a:ext cx="5384800" cy="2187575"/>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Data 5"/>
          <p:cNvSpPr>
            <a:spLocks noGrp="1"/>
          </p:cNvSpPr>
          <p:nvPr>
            <p:ph type="dt" sz="half" idx="10"/>
          </p:nvPr>
        </p:nvSpPr>
        <p:spPr/>
        <p:txBody>
          <a:bodyPr/>
          <a:lstStyle>
            <a:lvl1pPr>
              <a:defRPr/>
            </a:lvl1pPr>
          </a:lstStyle>
          <a:p>
            <a:pPr>
              <a:defRPr/>
            </a:pPr>
            <a:endParaRPr lang="pt-BR"/>
          </a:p>
        </p:txBody>
      </p:sp>
      <p:sp>
        <p:nvSpPr>
          <p:cNvPr id="7" name="Espaço Reservado para Rodapé 6"/>
          <p:cNvSpPr>
            <a:spLocks noGrp="1"/>
          </p:cNvSpPr>
          <p:nvPr>
            <p:ph type="ftr" sz="quarter" idx="11"/>
          </p:nvPr>
        </p:nvSpPr>
        <p:spPr>
          <a:xfrm>
            <a:off x="4165600" y="6245225"/>
            <a:ext cx="3860800" cy="476250"/>
          </a:xfrm>
        </p:spPr>
        <p:txBody>
          <a:bodyPr/>
          <a:lstStyle>
            <a:lvl1pPr>
              <a:defRPr/>
            </a:lvl1pPr>
          </a:lstStyle>
          <a:p>
            <a:pPr>
              <a:defRPr/>
            </a:pPr>
            <a:endParaRPr lang="pt-BR"/>
          </a:p>
        </p:txBody>
      </p:sp>
      <p:sp>
        <p:nvSpPr>
          <p:cNvPr id="8" name="Espaço Reservado para Número de Slide 7"/>
          <p:cNvSpPr>
            <a:spLocks noGrp="1"/>
          </p:cNvSpPr>
          <p:nvPr>
            <p:ph type="sldNum" sz="quarter" idx="12"/>
          </p:nvPr>
        </p:nvSpPr>
        <p:spPr>
          <a:xfrm>
            <a:off x="8737600" y="6245225"/>
            <a:ext cx="2844800" cy="476250"/>
          </a:xfrm>
        </p:spPr>
        <p:txBody>
          <a:bodyPr/>
          <a:lstStyle>
            <a:lvl1pPr>
              <a:defRPr/>
            </a:lvl1pPr>
          </a:lstStyle>
          <a:p>
            <a:pPr>
              <a:defRPr/>
            </a:pPr>
            <a:fld id="{510975B7-9EC9-4183-BCBF-F37AECF1BD77}" type="slidenum">
              <a:rPr lang="pt-BR"/>
              <a:pPr>
                <a:defRPr/>
              </a:pPr>
              <a:t>‹nº›</a:t>
            </a:fld>
            <a:endParaRPr lang="pt-BR"/>
          </a:p>
        </p:txBody>
      </p:sp>
    </p:spTree>
    <p:extLst>
      <p:ext uri="{BB962C8B-B14F-4D97-AF65-F5344CB8AC3E}">
        <p14:creationId xmlns:p14="http://schemas.microsoft.com/office/powerpoint/2010/main" val="1065535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5FB622-44AB-4D10-84B9-4CE581CF4701}"/>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B0E7A7EB-EBC0-4B6A-8EBC-46592E35D478}"/>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F081431E-D220-46E9-9CC9-93D95057E72C}"/>
              </a:ext>
            </a:extLst>
          </p:cNvPr>
          <p:cNvSpPr>
            <a:spLocks noGrp="1"/>
          </p:cNvSpPr>
          <p:nvPr>
            <p:ph type="dt" sz="half" idx="10"/>
          </p:nvPr>
        </p:nvSpPr>
        <p:spPr/>
        <p:txBody>
          <a:bodyPr/>
          <a:lstStyle/>
          <a:p>
            <a:fld id="{BD994F31-ABEA-4675-BEC5-703D6BEB72FF}" type="datetimeFigureOut">
              <a:rPr lang="pt-BR" smtClean="0"/>
              <a:t>17/06/2021</a:t>
            </a:fld>
            <a:endParaRPr lang="pt-BR"/>
          </a:p>
        </p:txBody>
      </p:sp>
      <p:sp>
        <p:nvSpPr>
          <p:cNvPr id="5" name="Espaço Reservado para Rodapé 4">
            <a:extLst>
              <a:ext uri="{FF2B5EF4-FFF2-40B4-BE49-F238E27FC236}">
                <a16:creationId xmlns:a16="http://schemas.microsoft.com/office/drawing/2014/main" id="{8248D1FB-1E64-4D89-B5F3-7A32AA214F9F}"/>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E792F2F8-0A9B-4BEF-A463-B92560DCFC30}"/>
              </a:ext>
            </a:extLst>
          </p:cNvPr>
          <p:cNvSpPr>
            <a:spLocks noGrp="1"/>
          </p:cNvSpPr>
          <p:nvPr>
            <p:ph type="sldNum" sz="quarter" idx="12"/>
          </p:nvPr>
        </p:nvSpPr>
        <p:spPr/>
        <p:txBody>
          <a:bodyPr/>
          <a:lstStyle/>
          <a:p>
            <a:fld id="{5931640F-862A-49DE-B00D-F9BA0463E9F2}" type="slidenum">
              <a:rPr lang="pt-BR" smtClean="0"/>
              <a:t>‹nº›</a:t>
            </a:fld>
            <a:endParaRPr lang="pt-BR"/>
          </a:p>
        </p:txBody>
      </p:sp>
    </p:spTree>
    <p:extLst>
      <p:ext uri="{BB962C8B-B14F-4D97-AF65-F5344CB8AC3E}">
        <p14:creationId xmlns:p14="http://schemas.microsoft.com/office/powerpoint/2010/main" val="17518543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A668D5-4364-4CA6-A9D0-F8A474083877}"/>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02400557-788A-4036-B99C-D009EFEE85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AF598B3F-DE1C-4857-9ED4-2F630EFC0D8A}"/>
              </a:ext>
            </a:extLst>
          </p:cNvPr>
          <p:cNvSpPr>
            <a:spLocks noGrp="1"/>
          </p:cNvSpPr>
          <p:nvPr>
            <p:ph type="dt" sz="half" idx="10"/>
          </p:nvPr>
        </p:nvSpPr>
        <p:spPr/>
        <p:txBody>
          <a:bodyPr/>
          <a:lstStyle/>
          <a:p>
            <a:fld id="{BD994F31-ABEA-4675-BEC5-703D6BEB72FF}" type="datetimeFigureOut">
              <a:rPr lang="pt-BR" smtClean="0"/>
              <a:t>17/06/2021</a:t>
            </a:fld>
            <a:endParaRPr lang="pt-BR"/>
          </a:p>
        </p:txBody>
      </p:sp>
      <p:sp>
        <p:nvSpPr>
          <p:cNvPr id="5" name="Espaço Reservado para Rodapé 4">
            <a:extLst>
              <a:ext uri="{FF2B5EF4-FFF2-40B4-BE49-F238E27FC236}">
                <a16:creationId xmlns:a16="http://schemas.microsoft.com/office/drawing/2014/main" id="{73174E2A-9096-4291-A693-C803420A4BF4}"/>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826D8168-C783-4F45-B11E-963CA38A6889}"/>
              </a:ext>
            </a:extLst>
          </p:cNvPr>
          <p:cNvSpPr>
            <a:spLocks noGrp="1"/>
          </p:cNvSpPr>
          <p:nvPr>
            <p:ph type="sldNum" sz="quarter" idx="12"/>
          </p:nvPr>
        </p:nvSpPr>
        <p:spPr/>
        <p:txBody>
          <a:bodyPr/>
          <a:lstStyle/>
          <a:p>
            <a:fld id="{5931640F-862A-49DE-B00D-F9BA0463E9F2}" type="slidenum">
              <a:rPr lang="pt-BR" smtClean="0"/>
              <a:t>‹nº›</a:t>
            </a:fld>
            <a:endParaRPr lang="pt-BR"/>
          </a:p>
        </p:txBody>
      </p:sp>
    </p:spTree>
    <p:extLst>
      <p:ext uri="{BB962C8B-B14F-4D97-AF65-F5344CB8AC3E}">
        <p14:creationId xmlns:p14="http://schemas.microsoft.com/office/powerpoint/2010/main" val="2601770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69E914-3863-49AE-90E3-B7F79D9500BA}"/>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CBF0A042-4FF6-4F78-8703-60FB9E8B94F0}"/>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65ADF655-5D82-48E5-ACAF-77FB235750BA}"/>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507F19AF-159F-4110-8926-2C5FB3A0A83F}"/>
              </a:ext>
            </a:extLst>
          </p:cNvPr>
          <p:cNvSpPr>
            <a:spLocks noGrp="1"/>
          </p:cNvSpPr>
          <p:nvPr>
            <p:ph type="dt" sz="half" idx="10"/>
          </p:nvPr>
        </p:nvSpPr>
        <p:spPr/>
        <p:txBody>
          <a:bodyPr/>
          <a:lstStyle/>
          <a:p>
            <a:fld id="{BD994F31-ABEA-4675-BEC5-703D6BEB72FF}" type="datetimeFigureOut">
              <a:rPr lang="pt-BR" smtClean="0"/>
              <a:t>17/06/2021</a:t>
            </a:fld>
            <a:endParaRPr lang="pt-BR"/>
          </a:p>
        </p:txBody>
      </p:sp>
      <p:sp>
        <p:nvSpPr>
          <p:cNvPr id="6" name="Espaço Reservado para Rodapé 5">
            <a:extLst>
              <a:ext uri="{FF2B5EF4-FFF2-40B4-BE49-F238E27FC236}">
                <a16:creationId xmlns:a16="http://schemas.microsoft.com/office/drawing/2014/main" id="{8A114115-C828-4B4F-A009-8BFB0B36E16B}"/>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378D6650-6A44-4C4A-A8A8-93C6CBFF5351}"/>
              </a:ext>
            </a:extLst>
          </p:cNvPr>
          <p:cNvSpPr>
            <a:spLocks noGrp="1"/>
          </p:cNvSpPr>
          <p:nvPr>
            <p:ph type="sldNum" sz="quarter" idx="12"/>
          </p:nvPr>
        </p:nvSpPr>
        <p:spPr/>
        <p:txBody>
          <a:bodyPr/>
          <a:lstStyle/>
          <a:p>
            <a:fld id="{5931640F-862A-49DE-B00D-F9BA0463E9F2}" type="slidenum">
              <a:rPr lang="pt-BR" smtClean="0"/>
              <a:t>‹nº›</a:t>
            </a:fld>
            <a:endParaRPr lang="pt-BR"/>
          </a:p>
        </p:txBody>
      </p:sp>
    </p:spTree>
    <p:extLst>
      <p:ext uri="{BB962C8B-B14F-4D97-AF65-F5344CB8AC3E}">
        <p14:creationId xmlns:p14="http://schemas.microsoft.com/office/powerpoint/2010/main" val="2504112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1645F5-AFC3-42A7-83AF-E0233056B409}"/>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D558B864-9D56-45EE-B596-53EA4AC295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1F8A4BD6-288A-4F02-9B9E-20B83E2D1DEA}"/>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D4D2139B-6BDF-445C-BD8E-128234FC72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63D2766B-DB4A-45A8-9D4F-07729AA43E48}"/>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FCCEB97C-2EA5-427C-ACA9-94155DEFFD53}"/>
              </a:ext>
            </a:extLst>
          </p:cNvPr>
          <p:cNvSpPr>
            <a:spLocks noGrp="1"/>
          </p:cNvSpPr>
          <p:nvPr>
            <p:ph type="dt" sz="half" idx="10"/>
          </p:nvPr>
        </p:nvSpPr>
        <p:spPr/>
        <p:txBody>
          <a:bodyPr/>
          <a:lstStyle/>
          <a:p>
            <a:fld id="{BD994F31-ABEA-4675-BEC5-703D6BEB72FF}" type="datetimeFigureOut">
              <a:rPr lang="pt-BR" smtClean="0"/>
              <a:t>17/06/2021</a:t>
            </a:fld>
            <a:endParaRPr lang="pt-BR"/>
          </a:p>
        </p:txBody>
      </p:sp>
      <p:sp>
        <p:nvSpPr>
          <p:cNvPr id="8" name="Espaço Reservado para Rodapé 7">
            <a:extLst>
              <a:ext uri="{FF2B5EF4-FFF2-40B4-BE49-F238E27FC236}">
                <a16:creationId xmlns:a16="http://schemas.microsoft.com/office/drawing/2014/main" id="{9507F1C2-A9E5-448C-B5D1-D9CAC449B490}"/>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38F8735E-1FCC-4D10-9F62-E2C150046F25}"/>
              </a:ext>
            </a:extLst>
          </p:cNvPr>
          <p:cNvSpPr>
            <a:spLocks noGrp="1"/>
          </p:cNvSpPr>
          <p:nvPr>
            <p:ph type="sldNum" sz="quarter" idx="12"/>
          </p:nvPr>
        </p:nvSpPr>
        <p:spPr/>
        <p:txBody>
          <a:bodyPr/>
          <a:lstStyle/>
          <a:p>
            <a:fld id="{5931640F-862A-49DE-B00D-F9BA0463E9F2}" type="slidenum">
              <a:rPr lang="pt-BR" smtClean="0"/>
              <a:t>‹nº›</a:t>
            </a:fld>
            <a:endParaRPr lang="pt-BR"/>
          </a:p>
        </p:txBody>
      </p:sp>
    </p:spTree>
    <p:extLst>
      <p:ext uri="{BB962C8B-B14F-4D97-AF65-F5344CB8AC3E}">
        <p14:creationId xmlns:p14="http://schemas.microsoft.com/office/powerpoint/2010/main" val="1566413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895536-DCC3-44CB-B1B7-12255CC73CB1}"/>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5BB9F00C-C854-4574-8DFA-73F9B2F1C5EF}"/>
              </a:ext>
            </a:extLst>
          </p:cNvPr>
          <p:cNvSpPr>
            <a:spLocks noGrp="1"/>
          </p:cNvSpPr>
          <p:nvPr>
            <p:ph type="dt" sz="half" idx="10"/>
          </p:nvPr>
        </p:nvSpPr>
        <p:spPr/>
        <p:txBody>
          <a:bodyPr/>
          <a:lstStyle/>
          <a:p>
            <a:fld id="{BD994F31-ABEA-4675-BEC5-703D6BEB72FF}" type="datetimeFigureOut">
              <a:rPr lang="pt-BR" smtClean="0"/>
              <a:t>17/06/2021</a:t>
            </a:fld>
            <a:endParaRPr lang="pt-BR"/>
          </a:p>
        </p:txBody>
      </p:sp>
      <p:sp>
        <p:nvSpPr>
          <p:cNvPr id="4" name="Espaço Reservado para Rodapé 3">
            <a:extLst>
              <a:ext uri="{FF2B5EF4-FFF2-40B4-BE49-F238E27FC236}">
                <a16:creationId xmlns:a16="http://schemas.microsoft.com/office/drawing/2014/main" id="{8553D121-A1BB-496B-9144-9BDF4A8A75EC}"/>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7318CC8C-19DC-4525-9123-E42FB144E598}"/>
              </a:ext>
            </a:extLst>
          </p:cNvPr>
          <p:cNvSpPr>
            <a:spLocks noGrp="1"/>
          </p:cNvSpPr>
          <p:nvPr>
            <p:ph type="sldNum" sz="quarter" idx="12"/>
          </p:nvPr>
        </p:nvSpPr>
        <p:spPr/>
        <p:txBody>
          <a:bodyPr/>
          <a:lstStyle/>
          <a:p>
            <a:fld id="{5931640F-862A-49DE-B00D-F9BA0463E9F2}" type="slidenum">
              <a:rPr lang="pt-BR" smtClean="0"/>
              <a:t>‹nº›</a:t>
            </a:fld>
            <a:endParaRPr lang="pt-BR"/>
          </a:p>
        </p:txBody>
      </p:sp>
    </p:spTree>
    <p:extLst>
      <p:ext uri="{BB962C8B-B14F-4D97-AF65-F5344CB8AC3E}">
        <p14:creationId xmlns:p14="http://schemas.microsoft.com/office/powerpoint/2010/main" val="2414225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E025341D-FCCE-408B-A5B7-4020C314077E}"/>
              </a:ext>
            </a:extLst>
          </p:cNvPr>
          <p:cNvSpPr>
            <a:spLocks noGrp="1"/>
          </p:cNvSpPr>
          <p:nvPr>
            <p:ph type="dt" sz="half" idx="10"/>
          </p:nvPr>
        </p:nvSpPr>
        <p:spPr/>
        <p:txBody>
          <a:bodyPr/>
          <a:lstStyle/>
          <a:p>
            <a:fld id="{BD994F31-ABEA-4675-BEC5-703D6BEB72FF}" type="datetimeFigureOut">
              <a:rPr lang="pt-BR" smtClean="0"/>
              <a:t>17/06/2021</a:t>
            </a:fld>
            <a:endParaRPr lang="pt-BR"/>
          </a:p>
        </p:txBody>
      </p:sp>
      <p:sp>
        <p:nvSpPr>
          <p:cNvPr id="3" name="Espaço Reservado para Rodapé 2">
            <a:extLst>
              <a:ext uri="{FF2B5EF4-FFF2-40B4-BE49-F238E27FC236}">
                <a16:creationId xmlns:a16="http://schemas.microsoft.com/office/drawing/2014/main" id="{19A22D26-76EF-4DBE-B9B3-3E01DBD159BE}"/>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D137AC09-4D72-437C-9ABC-1B80A8F5FD04}"/>
              </a:ext>
            </a:extLst>
          </p:cNvPr>
          <p:cNvSpPr>
            <a:spLocks noGrp="1"/>
          </p:cNvSpPr>
          <p:nvPr>
            <p:ph type="sldNum" sz="quarter" idx="12"/>
          </p:nvPr>
        </p:nvSpPr>
        <p:spPr/>
        <p:txBody>
          <a:bodyPr/>
          <a:lstStyle/>
          <a:p>
            <a:fld id="{5931640F-862A-49DE-B00D-F9BA0463E9F2}" type="slidenum">
              <a:rPr lang="pt-BR" smtClean="0"/>
              <a:t>‹nº›</a:t>
            </a:fld>
            <a:endParaRPr lang="pt-BR"/>
          </a:p>
        </p:txBody>
      </p:sp>
    </p:spTree>
    <p:extLst>
      <p:ext uri="{BB962C8B-B14F-4D97-AF65-F5344CB8AC3E}">
        <p14:creationId xmlns:p14="http://schemas.microsoft.com/office/powerpoint/2010/main" val="4198659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8E2EF0-B57D-485D-8FC0-485DDC7B74B5}"/>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A40A21E4-4F6D-42EA-9ADE-86DBFF3630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6422C109-3CBD-44FE-8B02-440A0E756E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BCCAE8F3-A40B-4E50-BDDF-611A600DE085}"/>
              </a:ext>
            </a:extLst>
          </p:cNvPr>
          <p:cNvSpPr>
            <a:spLocks noGrp="1"/>
          </p:cNvSpPr>
          <p:nvPr>
            <p:ph type="dt" sz="half" idx="10"/>
          </p:nvPr>
        </p:nvSpPr>
        <p:spPr/>
        <p:txBody>
          <a:bodyPr/>
          <a:lstStyle/>
          <a:p>
            <a:fld id="{BD994F31-ABEA-4675-BEC5-703D6BEB72FF}" type="datetimeFigureOut">
              <a:rPr lang="pt-BR" smtClean="0"/>
              <a:t>17/06/2021</a:t>
            </a:fld>
            <a:endParaRPr lang="pt-BR"/>
          </a:p>
        </p:txBody>
      </p:sp>
      <p:sp>
        <p:nvSpPr>
          <p:cNvPr id="6" name="Espaço Reservado para Rodapé 5">
            <a:extLst>
              <a:ext uri="{FF2B5EF4-FFF2-40B4-BE49-F238E27FC236}">
                <a16:creationId xmlns:a16="http://schemas.microsoft.com/office/drawing/2014/main" id="{728CDB13-98DD-43F9-A7E8-4003376FDD98}"/>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E4B65A8F-B1CB-4F5E-952D-CDA27FA03C4F}"/>
              </a:ext>
            </a:extLst>
          </p:cNvPr>
          <p:cNvSpPr>
            <a:spLocks noGrp="1"/>
          </p:cNvSpPr>
          <p:nvPr>
            <p:ph type="sldNum" sz="quarter" idx="12"/>
          </p:nvPr>
        </p:nvSpPr>
        <p:spPr/>
        <p:txBody>
          <a:bodyPr/>
          <a:lstStyle/>
          <a:p>
            <a:fld id="{5931640F-862A-49DE-B00D-F9BA0463E9F2}" type="slidenum">
              <a:rPr lang="pt-BR" smtClean="0"/>
              <a:t>‹nº›</a:t>
            </a:fld>
            <a:endParaRPr lang="pt-BR"/>
          </a:p>
        </p:txBody>
      </p:sp>
    </p:spTree>
    <p:extLst>
      <p:ext uri="{BB962C8B-B14F-4D97-AF65-F5344CB8AC3E}">
        <p14:creationId xmlns:p14="http://schemas.microsoft.com/office/powerpoint/2010/main" val="1843915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3159BF-A5E5-4063-8D1B-226FEE37E375}"/>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23CC1CB9-C5D0-418F-828B-F6D30BD81D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207CD0A7-F3E8-414C-9A1B-272CAC56D5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04EA1995-66D0-45A0-B97C-872473891960}"/>
              </a:ext>
            </a:extLst>
          </p:cNvPr>
          <p:cNvSpPr>
            <a:spLocks noGrp="1"/>
          </p:cNvSpPr>
          <p:nvPr>
            <p:ph type="dt" sz="half" idx="10"/>
          </p:nvPr>
        </p:nvSpPr>
        <p:spPr/>
        <p:txBody>
          <a:bodyPr/>
          <a:lstStyle/>
          <a:p>
            <a:fld id="{BD994F31-ABEA-4675-BEC5-703D6BEB72FF}" type="datetimeFigureOut">
              <a:rPr lang="pt-BR" smtClean="0"/>
              <a:t>17/06/2021</a:t>
            </a:fld>
            <a:endParaRPr lang="pt-BR"/>
          </a:p>
        </p:txBody>
      </p:sp>
      <p:sp>
        <p:nvSpPr>
          <p:cNvPr id="6" name="Espaço Reservado para Rodapé 5">
            <a:extLst>
              <a:ext uri="{FF2B5EF4-FFF2-40B4-BE49-F238E27FC236}">
                <a16:creationId xmlns:a16="http://schemas.microsoft.com/office/drawing/2014/main" id="{3889DF66-3B9E-4C3E-9C6E-22749B8961A2}"/>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95D523C6-0AAB-4B85-96CC-0B9B760EECF0}"/>
              </a:ext>
            </a:extLst>
          </p:cNvPr>
          <p:cNvSpPr>
            <a:spLocks noGrp="1"/>
          </p:cNvSpPr>
          <p:nvPr>
            <p:ph type="sldNum" sz="quarter" idx="12"/>
          </p:nvPr>
        </p:nvSpPr>
        <p:spPr/>
        <p:txBody>
          <a:bodyPr/>
          <a:lstStyle/>
          <a:p>
            <a:fld id="{5931640F-862A-49DE-B00D-F9BA0463E9F2}" type="slidenum">
              <a:rPr lang="pt-BR" smtClean="0"/>
              <a:t>‹nº›</a:t>
            </a:fld>
            <a:endParaRPr lang="pt-BR"/>
          </a:p>
        </p:txBody>
      </p:sp>
    </p:spTree>
    <p:extLst>
      <p:ext uri="{BB962C8B-B14F-4D97-AF65-F5344CB8AC3E}">
        <p14:creationId xmlns:p14="http://schemas.microsoft.com/office/powerpoint/2010/main" val="42768257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CBD51F40-1FB6-49D5-8E22-686761A98548}"/>
              </a:ext>
            </a:extLst>
          </p:cNvPr>
          <p:cNvSpPr>
            <a:spLocks noGrp="1"/>
          </p:cNvSpPr>
          <p:nvPr>
            <p:ph type="title"/>
          </p:nvPr>
        </p:nvSpPr>
        <p:spPr>
          <a:xfrm>
            <a:off x="838200" y="18255"/>
            <a:ext cx="10515600" cy="1325563"/>
          </a:xfrm>
          <a:prstGeom prst="rect">
            <a:avLst/>
          </a:prstGeom>
        </p:spPr>
        <p:txBody>
          <a:bodyPr vert="horz" lIns="91440" tIns="45720" rIns="91440" bIns="45720" rtlCol="0" anchor="ctr">
            <a:normAutofit/>
          </a:bodyPr>
          <a:lstStyle/>
          <a:p>
            <a:r>
              <a:rPr lang="pt-BR" dirty="0"/>
              <a:t>Clique para editar o título Mestre</a:t>
            </a:r>
          </a:p>
        </p:txBody>
      </p:sp>
      <p:sp>
        <p:nvSpPr>
          <p:cNvPr id="3" name="Espaço Reservado para Texto 2">
            <a:extLst>
              <a:ext uri="{FF2B5EF4-FFF2-40B4-BE49-F238E27FC236}">
                <a16:creationId xmlns:a16="http://schemas.microsoft.com/office/drawing/2014/main" id="{3BAB36A5-63FC-41CE-A702-39812B0339A9}"/>
              </a:ext>
            </a:extLst>
          </p:cNvPr>
          <p:cNvSpPr>
            <a:spLocks noGrp="1"/>
          </p:cNvSpPr>
          <p:nvPr>
            <p:ph type="body" idx="1"/>
          </p:nvPr>
        </p:nvSpPr>
        <p:spPr>
          <a:xfrm>
            <a:off x="838200" y="1343818"/>
            <a:ext cx="10515600" cy="5377657"/>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2D67DF2E-B7C6-48BE-B3EF-E029ADE06C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994F31-ABEA-4675-BEC5-703D6BEB72FF}" type="datetimeFigureOut">
              <a:rPr lang="pt-BR" smtClean="0"/>
              <a:t>17/06/2021</a:t>
            </a:fld>
            <a:endParaRPr lang="pt-BR"/>
          </a:p>
        </p:txBody>
      </p:sp>
      <p:sp>
        <p:nvSpPr>
          <p:cNvPr id="5" name="Espaço Reservado para Rodapé 4">
            <a:extLst>
              <a:ext uri="{FF2B5EF4-FFF2-40B4-BE49-F238E27FC236}">
                <a16:creationId xmlns:a16="http://schemas.microsoft.com/office/drawing/2014/main" id="{C43C75D0-03FC-4FD0-9F30-A28D6F1E32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0A6132AD-110E-48C5-BA10-51576D1AF5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31640F-862A-49DE-B00D-F9BA0463E9F2}" type="slidenum">
              <a:rPr lang="pt-BR" smtClean="0"/>
              <a:t>‹nº›</a:t>
            </a:fld>
            <a:endParaRPr lang="pt-BR"/>
          </a:p>
        </p:txBody>
      </p:sp>
    </p:spTree>
    <p:extLst>
      <p:ext uri="{BB962C8B-B14F-4D97-AF65-F5344CB8AC3E}">
        <p14:creationId xmlns:p14="http://schemas.microsoft.com/office/powerpoint/2010/main" val="40862187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6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6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6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hyperlink" Target="https://www.youtube.com/playlist?list=PLJ4OGYhKIdcUwE2jKK5iplqyBAmne_sG4" TargetMode="External"/><Relationship Id="rId7" Type="http://schemas.openxmlformats.org/officeDocument/2006/relationships/image" Target="../media/image2.png"/><Relationship Id="rId2" Type="http://schemas.openxmlformats.org/officeDocument/2006/relationships/hyperlink" Target="https://ieducacao.ceie-br.org/interatividade/" TargetMode="External"/><Relationship Id="rId1" Type="http://schemas.openxmlformats.org/officeDocument/2006/relationships/slideLayout" Target="../slideLayouts/slideLayout1.xml"/><Relationship Id="rId6" Type="http://schemas.openxmlformats.org/officeDocument/2006/relationships/hyperlink" Target="https://ieducacao.ceie-br.org/interatividade" TargetMode="External"/><Relationship Id="rId5" Type="http://schemas.openxmlformats.org/officeDocument/2006/relationships/image" Target="../media/image1.png"/><Relationship Id="rId4" Type="http://schemas.openxmlformats.org/officeDocument/2006/relationships/hyperlink" Target="https://www.youtube.com/CEIE-SBC" TargetMode="External"/><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 Id="rId9"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hyperlink" Target="http://ieducacao.ceie-br.org/interatividade/" TargetMode="External"/><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ieducacao.ceie-br.org/interatividade"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ieducacao.ceie-br.org/interatividade/" TargetMode="External"/><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hyperlink" Target="https://ieducacao.ceie-br.org/interatividade/#CONKLIN1987"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8.png"/><Relationship Id="rId7"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19.png"/><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tângulo 64">
            <a:extLst>
              <a:ext uri="{FF2B5EF4-FFF2-40B4-BE49-F238E27FC236}">
                <a16:creationId xmlns:a16="http://schemas.microsoft.com/office/drawing/2014/main" id="{A645B54D-A006-4D41-9E1C-738248E02BA4}"/>
              </a:ext>
            </a:extLst>
          </p:cNvPr>
          <p:cNvSpPr>
            <a:spLocks noChangeAspect="1"/>
          </p:cNvSpPr>
          <p:nvPr/>
        </p:nvSpPr>
        <p:spPr>
          <a:xfrm>
            <a:off x="4242822" y="2086187"/>
            <a:ext cx="7949178" cy="36543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6" name="Retângulo 75">
            <a:extLst>
              <a:ext uri="{FF2B5EF4-FFF2-40B4-BE49-F238E27FC236}">
                <a16:creationId xmlns:a16="http://schemas.microsoft.com/office/drawing/2014/main" id="{070996D0-B62F-44ED-8745-1DB83FDBFB84}"/>
              </a:ext>
            </a:extLst>
          </p:cNvPr>
          <p:cNvSpPr/>
          <p:nvPr/>
        </p:nvSpPr>
        <p:spPr>
          <a:xfrm>
            <a:off x="-3244" y="2086187"/>
            <a:ext cx="5040640" cy="366973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4" name="Agrupar 3">
            <a:extLst>
              <a:ext uri="{FF2B5EF4-FFF2-40B4-BE49-F238E27FC236}">
                <a16:creationId xmlns:a16="http://schemas.microsoft.com/office/drawing/2014/main" id="{949C320E-FAEE-470A-852E-F39A9151C04B}"/>
              </a:ext>
            </a:extLst>
          </p:cNvPr>
          <p:cNvGrpSpPr/>
          <p:nvPr/>
        </p:nvGrpSpPr>
        <p:grpSpPr>
          <a:xfrm flipH="1">
            <a:off x="381025" y="1377647"/>
            <a:ext cx="7765964" cy="5148000"/>
            <a:chOff x="-2022" y="1377647"/>
            <a:chExt cx="8009295" cy="5148000"/>
          </a:xfrm>
        </p:grpSpPr>
        <p:sp>
          <p:nvSpPr>
            <p:cNvPr id="63" name="Retângulo 62">
              <a:extLst>
                <a:ext uri="{FF2B5EF4-FFF2-40B4-BE49-F238E27FC236}">
                  <a16:creationId xmlns:a16="http://schemas.microsoft.com/office/drawing/2014/main" id="{66026254-7ECC-4595-8B1B-FA40BFB20872}"/>
                </a:ext>
              </a:extLst>
            </p:cNvPr>
            <p:cNvSpPr>
              <a:spLocks/>
            </p:cNvSpPr>
            <p:nvPr/>
          </p:nvSpPr>
          <p:spPr>
            <a:xfrm flipV="1">
              <a:off x="2859274" y="1377647"/>
              <a:ext cx="5147999" cy="5148000"/>
            </a:xfrm>
            <a:prstGeom prst="rect">
              <a:avLst/>
            </a:prstGeom>
            <a:gradFill flip="none" rotWithShape="1">
              <a:gsLst>
                <a:gs pos="65000">
                  <a:srgbClr val="FFBF00">
                    <a:alpha val="0"/>
                  </a:srgbClr>
                </a:gs>
                <a:gs pos="29000">
                  <a:srgbClr val="FFBF00">
                    <a:alpha val="34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4" name="Retângulo 63">
              <a:extLst>
                <a:ext uri="{FF2B5EF4-FFF2-40B4-BE49-F238E27FC236}">
                  <a16:creationId xmlns:a16="http://schemas.microsoft.com/office/drawing/2014/main" id="{A3D07325-6D8B-41CE-9493-FBC18818E7C7}"/>
                </a:ext>
              </a:extLst>
            </p:cNvPr>
            <p:cNvSpPr>
              <a:spLocks/>
            </p:cNvSpPr>
            <p:nvPr/>
          </p:nvSpPr>
          <p:spPr>
            <a:xfrm flipV="1">
              <a:off x="-2022" y="1377647"/>
              <a:ext cx="5148000" cy="5148000"/>
            </a:xfrm>
            <a:prstGeom prst="rect">
              <a:avLst/>
            </a:prstGeom>
            <a:gradFill flip="none" rotWithShape="1">
              <a:gsLst>
                <a:gs pos="65000">
                  <a:srgbClr val="D480C3">
                    <a:alpha val="0"/>
                  </a:srgbClr>
                </a:gs>
                <a:gs pos="29000">
                  <a:srgbClr val="D480C3">
                    <a:alpha val="4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68" name="CaixaDeTexto 67">
            <a:extLst>
              <a:ext uri="{FF2B5EF4-FFF2-40B4-BE49-F238E27FC236}">
                <a16:creationId xmlns:a16="http://schemas.microsoft.com/office/drawing/2014/main" id="{A96712F7-4F20-4870-A758-E8538BA6DAB2}"/>
              </a:ext>
            </a:extLst>
          </p:cNvPr>
          <p:cNvSpPr txBox="1"/>
          <p:nvPr/>
        </p:nvSpPr>
        <p:spPr>
          <a:xfrm>
            <a:off x="9950437" y="5937628"/>
            <a:ext cx="2196753" cy="884794"/>
          </a:xfrm>
          <a:prstGeom prst="rect">
            <a:avLst/>
          </a:prstGeom>
          <a:noFill/>
        </p:spPr>
        <p:txBody>
          <a:bodyPr wrap="square" rtlCol="0">
            <a:spAutoFit/>
          </a:bodyPr>
          <a:lstStyle/>
          <a:p>
            <a:pPr algn="r">
              <a:lnSpc>
                <a:spcPct val="120000"/>
              </a:lnSpc>
            </a:pPr>
            <a:r>
              <a:rPr lang="pt-BR" sz="800" dirty="0">
                <a:solidFill>
                  <a:schemeClr val="tx1">
                    <a:lumMod val="50000"/>
                    <a:lumOff val="50000"/>
                  </a:schemeClr>
                </a:solidFill>
                <a:latin typeface="Trebuchet MS" panose="020B0603020202020204" pitchFamily="34" charset="0"/>
              </a:rPr>
              <a:t>Esta apresentação está licenciada para ser remixada, reutilizada no todo ou em parte, para a construção de outras aulas ou obras sem fins comerciais e citando a fonte:</a:t>
            </a:r>
            <a:br>
              <a:rPr lang="pt-BR" sz="800" dirty="0">
                <a:solidFill>
                  <a:schemeClr val="tx1">
                    <a:lumMod val="50000"/>
                    <a:lumOff val="50000"/>
                  </a:schemeClr>
                </a:solidFill>
                <a:latin typeface="Trebuchet MS" panose="020B0603020202020204" pitchFamily="34" charset="0"/>
              </a:rPr>
            </a:br>
            <a:r>
              <a:rPr lang="pt-BR" sz="1200" dirty="0">
                <a:solidFill>
                  <a:schemeClr val="tx1">
                    <a:lumMod val="50000"/>
                    <a:lumOff val="50000"/>
                  </a:schemeClr>
                </a:solidFill>
                <a:latin typeface="Trebuchet MS" panose="020B0603020202020204" pitchFamily="34" charset="0"/>
              </a:rPr>
              <a:t>(</a:t>
            </a:r>
            <a:r>
              <a:rPr lang="pt-BR" sz="1200" dirty="0">
                <a:solidFill>
                  <a:schemeClr val="tx1">
                    <a:lumMod val="50000"/>
                    <a:lumOff val="50000"/>
                  </a:schemeClr>
                </a:solidFill>
                <a:latin typeface="Trebuchet MS" panose="020B0603020202020204" pitchFamily="34" charset="0"/>
                <a:hlinkClick r:id="rId2"/>
              </a:rPr>
              <a:t>SILVA, 2021</a:t>
            </a:r>
            <a:r>
              <a:rPr lang="pt-BR" sz="1200" dirty="0">
                <a:solidFill>
                  <a:schemeClr val="tx1">
                    <a:lumMod val="50000"/>
                    <a:lumOff val="50000"/>
                  </a:schemeClr>
                </a:solidFill>
                <a:latin typeface="Trebuchet MS" panose="020B0603020202020204" pitchFamily="34" charset="0"/>
              </a:rPr>
              <a:t>)</a:t>
            </a:r>
          </a:p>
        </p:txBody>
      </p:sp>
      <p:sp>
        <p:nvSpPr>
          <p:cNvPr id="69" name="CaixaDeTexto 68">
            <a:extLst>
              <a:ext uri="{FF2B5EF4-FFF2-40B4-BE49-F238E27FC236}">
                <a16:creationId xmlns:a16="http://schemas.microsoft.com/office/drawing/2014/main" id="{E0AF6872-D69D-4B53-BD5E-1E7A58216B0D}"/>
              </a:ext>
            </a:extLst>
          </p:cNvPr>
          <p:cNvSpPr txBox="1"/>
          <p:nvPr/>
        </p:nvSpPr>
        <p:spPr>
          <a:xfrm>
            <a:off x="28842" y="6456413"/>
            <a:ext cx="2782091" cy="377219"/>
          </a:xfrm>
          <a:prstGeom prst="rect">
            <a:avLst/>
          </a:prstGeom>
          <a:noFill/>
        </p:spPr>
        <p:txBody>
          <a:bodyPr wrap="square">
            <a:spAutoFit/>
          </a:bodyPr>
          <a:lstStyle/>
          <a:p>
            <a:pPr>
              <a:lnSpc>
                <a:spcPct val="120000"/>
              </a:lnSpc>
            </a:pPr>
            <a:r>
              <a:rPr lang="pt-BR" sz="800" dirty="0">
                <a:solidFill>
                  <a:schemeClr val="tx1">
                    <a:lumMod val="50000"/>
                    <a:lumOff val="50000"/>
                  </a:schemeClr>
                </a:solidFill>
                <a:latin typeface="Trebuchet MS" panose="020B0603020202020204" pitchFamily="34" charset="0"/>
              </a:rPr>
              <a:t>Este conteúdo foi apresentado na </a:t>
            </a:r>
            <a:r>
              <a:rPr lang="pt-BR" sz="800" dirty="0" err="1">
                <a:solidFill>
                  <a:schemeClr val="tx1">
                    <a:lumMod val="50000"/>
                    <a:lumOff val="50000"/>
                  </a:schemeClr>
                </a:solidFill>
                <a:latin typeface="Trebuchet MS" panose="020B0603020202020204" pitchFamily="34" charset="0"/>
              </a:rPr>
              <a:t>live</a:t>
            </a:r>
            <a:r>
              <a:rPr lang="pt-BR" sz="800" dirty="0">
                <a:solidFill>
                  <a:schemeClr val="tx1">
                    <a:lumMod val="50000"/>
                    <a:lumOff val="50000"/>
                  </a:schemeClr>
                </a:solidFill>
                <a:latin typeface="Trebuchet MS" panose="020B0603020202020204" pitchFamily="34" charset="0"/>
              </a:rPr>
              <a:t> realizada no dia 17/6/2021 no programa </a:t>
            </a:r>
            <a:r>
              <a:rPr lang="pt-BR" sz="800" dirty="0">
                <a:solidFill>
                  <a:schemeClr val="tx1">
                    <a:lumMod val="50000"/>
                    <a:lumOff val="50000"/>
                  </a:schemeClr>
                </a:solidFill>
                <a:latin typeface="Trebuchet MS" panose="020B0603020202020204" pitchFamily="34" charset="0"/>
                <a:hlinkClick r:id="rId3"/>
              </a:rPr>
              <a:t>Conecta</a:t>
            </a:r>
            <a:r>
              <a:rPr lang="pt-BR" sz="800" dirty="0">
                <a:solidFill>
                  <a:schemeClr val="tx1">
                    <a:lumMod val="50000"/>
                    <a:lumOff val="50000"/>
                  </a:schemeClr>
                </a:solidFill>
                <a:latin typeface="Trebuchet MS" panose="020B0603020202020204" pitchFamily="34" charset="0"/>
              </a:rPr>
              <a:t> do canal </a:t>
            </a:r>
            <a:r>
              <a:rPr lang="pt-BR" sz="800" dirty="0">
                <a:solidFill>
                  <a:schemeClr val="tx1">
                    <a:lumMod val="50000"/>
                    <a:lumOff val="50000"/>
                  </a:schemeClr>
                </a:solidFill>
                <a:latin typeface="Trebuchet MS" panose="020B0603020202020204" pitchFamily="34" charset="0"/>
                <a:hlinkClick r:id="rId4"/>
              </a:rPr>
              <a:t>CEIE-SBC</a:t>
            </a:r>
            <a:endParaRPr lang="pt-BR" sz="800" dirty="0"/>
          </a:p>
        </p:txBody>
      </p:sp>
      <p:grpSp>
        <p:nvGrpSpPr>
          <p:cNvPr id="73" name="Agrupar 72">
            <a:extLst>
              <a:ext uri="{FF2B5EF4-FFF2-40B4-BE49-F238E27FC236}">
                <a16:creationId xmlns:a16="http://schemas.microsoft.com/office/drawing/2014/main" id="{968DF783-A68E-433F-B7E1-41669FF00589}"/>
              </a:ext>
            </a:extLst>
          </p:cNvPr>
          <p:cNvGrpSpPr/>
          <p:nvPr/>
        </p:nvGrpSpPr>
        <p:grpSpPr>
          <a:xfrm>
            <a:off x="10968657" y="5542269"/>
            <a:ext cx="1090057" cy="381517"/>
            <a:chOff x="10984153" y="1604670"/>
            <a:chExt cx="1090057" cy="381517"/>
          </a:xfrm>
        </p:grpSpPr>
        <p:pic>
          <p:nvPicPr>
            <p:cNvPr id="74" name="Picture 6" descr="O que é e pra que serve a licença Creative Commons?">
              <a:extLst>
                <a:ext uri="{FF2B5EF4-FFF2-40B4-BE49-F238E27FC236}">
                  <a16:creationId xmlns:a16="http://schemas.microsoft.com/office/drawing/2014/main" id="{373E3AE0-86B9-4AB0-B713-7326090F03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84153" y="1604803"/>
              <a:ext cx="1090056" cy="381384"/>
            </a:xfrm>
            <a:prstGeom prst="rect">
              <a:avLst/>
            </a:prstGeom>
            <a:noFill/>
            <a:extLst>
              <a:ext uri="{909E8E84-426E-40DD-AFC4-6F175D3DCCD1}">
                <a14:hiddenFill xmlns:a14="http://schemas.microsoft.com/office/drawing/2010/main">
                  <a:solidFill>
                    <a:srgbClr val="FFFFFF"/>
                  </a:solidFill>
                </a14:hiddenFill>
              </a:ext>
            </a:extLst>
          </p:spPr>
        </p:pic>
        <p:sp>
          <p:nvSpPr>
            <p:cNvPr id="75" name="Retângulo 74">
              <a:extLst>
                <a:ext uri="{FF2B5EF4-FFF2-40B4-BE49-F238E27FC236}">
                  <a16:creationId xmlns:a16="http://schemas.microsoft.com/office/drawing/2014/main" id="{BBFCF22C-D41C-4482-AF8B-D2B737992D4B}"/>
                </a:ext>
              </a:extLst>
            </p:cNvPr>
            <p:cNvSpPr/>
            <p:nvPr/>
          </p:nvSpPr>
          <p:spPr>
            <a:xfrm>
              <a:off x="10984154" y="1604670"/>
              <a:ext cx="1090056" cy="381384"/>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2" name="Título 1">
            <a:extLst>
              <a:ext uri="{FF2B5EF4-FFF2-40B4-BE49-F238E27FC236}">
                <a16:creationId xmlns:a16="http://schemas.microsoft.com/office/drawing/2014/main" id="{406C98EE-E90D-4080-A2AE-A1FEBE992252}"/>
              </a:ext>
            </a:extLst>
          </p:cNvPr>
          <p:cNvSpPr>
            <a:spLocks noGrp="1"/>
          </p:cNvSpPr>
          <p:nvPr>
            <p:ph type="ctrTitle"/>
          </p:nvPr>
        </p:nvSpPr>
        <p:spPr>
          <a:xfrm>
            <a:off x="-1" y="5087"/>
            <a:ext cx="12191081" cy="1272190"/>
          </a:xfrm>
        </p:spPr>
        <p:txBody>
          <a:bodyPr anchor="ctr">
            <a:normAutofit/>
          </a:bodyPr>
          <a:lstStyle/>
          <a:p>
            <a:pPr>
              <a:lnSpc>
                <a:spcPct val="100000"/>
              </a:lnSpc>
            </a:pPr>
            <a:r>
              <a:rPr lang="pt-BR" sz="4800" dirty="0">
                <a:latin typeface="Trebuchet MS" panose="020B0603020202020204" pitchFamily="34" charset="0"/>
              </a:rPr>
              <a:t>Interatividade</a:t>
            </a:r>
            <a:r>
              <a:rPr lang="pt-BR" sz="4400" dirty="0">
                <a:solidFill>
                  <a:schemeClr val="bg1">
                    <a:lumMod val="50000"/>
                  </a:schemeClr>
                </a:solidFill>
                <a:latin typeface="Trebuchet MS" panose="020B0603020202020204" pitchFamily="34" charset="0"/>
              </a:rPr>
              <a:t> na educação híbrida</a:t>
            </a:r>
            <a:endParaRPr lang="pt-BR" sz="4800" dirty="0">
              <a:solidFill>
                <a:schemeClr val="bg1">
                  <a:lumMod val="50000"/>
                </a:schemeClr>
              </a:solidFill>
              <a:latin typeface="Trebuchet MS" panose="020B0603020202020204" pitchFamily="34" charset="0"/>
            </a:endParaRPr>
          </a:p>
        </p:txBody>
      </p:sp>
      <p:sp>
        <p:nvSpPr>
          <p:cNvPr id="8" name="Subtítulo 7">
            <a:extLst>
              <a:ext uri="{FF2B5EF4-FFF2-40B4-BE49-F238E27FC236}">
                <a16:creationId xmlns:a16="http://schemas.microsoft.com/office/drawing/2014/main" id="{F0C15B38-2DC5-4E21-AA14-7D8D242D9AAC}"/>
              </a:ext>
            </a:extLst>
          </p:cNvPr>
          <p:cNvSpPr>
            <a:spLocks noGrp="1"/>
          </p:cNvSpPr>
          <p:nvPr>
            <p:ph type="subTitle" idx="1"/>
          </p:nvPr>
        </p:nvSpPr>
        <p:spPr>
          <a:xfrm>
            <a:off x="1154901" y="6541419"/>
            <a:ext cx="6918960" cy="305020"/>
          </a:xfrm>
        </p:spPr>
        <p:txBody>
          <a:bodyPr>
            <a:normAutofit fontScale="92500" lnSpcReduction="10000"/>
          </a:bodyPr>
          <a:lstStyle/>
          <a:p>
            <a:r>
              <a:rPr lang="pt-BR" sz="1600" dirty="0">
                <a:hlinkClick r:id="rId6"/>
              </a:rPr>
              <a:t>https://ieducacao.ceie-br.org/interatividade</a:t>
            </a:r>
            <a:r>
              <a:rPr lang="pt-BR" sz="1600" dirty="0"/>
              <a:t> </a:t>
            </a:r>
          </a:p>
        </p:txBody>
      </p:sp>
      <p:pic>
        <p:nvPicPr>
          <p:cNvPr id="90" name="Imagem 89">
            <a:hlinkClick r:id="rId3"/>
            <a:extLst>
              <a:ext uri="{FF2B5EF4-FFF2-40B4-BE49-F238E27FC236}">
                <a16:creationId xmlns:a16="http://schemas.microsoft.com/office/drawing/2014/main" id="{DEA8E9FC-E789-4856-ACF5-A68189CA6A81}"/>
              </a:ext>
            </a:extLst>
          </p:cNvPr>
          <p:cNvPicPr>
            <a:picLocks noChangeAspect="1"/>
          </p:cNvPicPr>
          <p:nvPr/>
        </p:nvPicPr>
        <p:blipFill rotWithShape="1">
          <a:blip r:embed="rId7"/>
          <a:srcRect t="13223" b="11756"/>
          <a:stretch/>
        </p:blipFill>
        <p:spPr>
          <a:xfrm>
            <a:off x="-62081" y="5676981"/>
            <a:ext cx="1847017" cy="779432"/>
          </a:xfrm>
          <a:prstGeom prst="rect">
            <a:avLst/>
          </a:prstGeom>
        </p:spPr>
      </p:pic>
      <p:grpSp>
        <p:nvGrpSpPr>
          <p:cNvPr id="51" name="Agrupar 50">
            <a:extLst>
              <a:ext uri="{FF2B5EF4-FFF2-40B4-BE49-F238E27FC236}">
                <a16:creationId xmlns:a16="http://schemas.microsoft.com/office/drawing/2014/main" id="{5334FA91-658E-441C-A64A-FD665F5FA41D}"/>
              </a:ext>
            </a:extLst>
          </p:cNvPr>
          <p:cNvGrpSpPr/>
          <p:nvPr/>
        </p:nvGrpSpPr>
        <p:grpSpPr>
          <a:xfrm>
            <a:off x="1708040" y="980085"/>
            <a:ext cx="5713844" cy="5713844"/>
            <a:chOff x="-451931" y="1265796"/>
            <a:chExt cx="6481890" cy="6481890"/>
          </a:xfrm>
        </p:grpSpPr>
        <p:sp>
          <p:nvSpPr>
            <p:cNvPr id="52" name="Elipse 51">
              <a:extLst>
                <a:ext uri="{FF2B5EF4-FFF2-40B4-BE49-F238E27FC236}">
                  <a16:creationId xmlns:a16="http://schemas.microsoft.com/office/drawing/2014/main" id="{67016ECA-EAE4-4818-91AB-CA9B5B3758FC}"/>
                </a:ext>
              </a:extLst>
            </p:cNvPr>
            <p:cNvSpPr/>
            <p:nvPr/>
          </p:nvSpPr>
          <p:spPr>
            <a:xfrm>
              <a:off x="-225069" y="1492658"/>
              <a:ext cx="6028167" cy="6028167"/>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53" name="Agrupar 52">
              <a:extLst>
                <a:ext uri="{FF2B5EF4-FFF2-40B4-BE49-F238E27FC236}">
                  <a16:creationId xmlns:a16="http://schemas.microsoft.com/office/drawing/2014/main" id="{F7BC0BC9-D7CB-4417-9032-DA5CD9D970E7}"/>
                </a:ext>
              </a:extLst>
            </p:cNvPr>
            <p:cNvGrpSpPr/>
            <p:nvPr/>
          </p:nvGrpSpPr>
          <p:grpSpPr>
            <a:xfrm>
              <a:off x="-451931" y="1265796"/>
              <a:ext cx="6481890" cy="6481890"/>
              <a:chOff x="1511084" y="1511084"/>
              <a:chExt cx="6121834" cy="6121834"/>
            </a:xfrm>
          </p:grpSpPr>
          <p:sp>
            <p:nvSpPr>
              <p:cNvPr id="70" name="Arco 69">
                <a:extLst>
                  <a:ext uri="{FF2B5EF4-FFF2-40B4-BE49-F238E27FC236}">
                    <a16:creationId xmlns:a16="http://schemas.microsoft.com/office/drawing/2014/main" id="{5F408E5A-0C20-48BD-85F2-AF9CD7579198}"/>
                  </a:ext>
                </a:extLst>
              </p:cNvPr>
              <p:cNvSpPr/>
              <p:nvPr/>
            </p:nvSpPr>
            <p:spPr>
              <a:xfrm rot="900000">
                <a:off x="1511084" y="1511084"/>
                <a:ext cx="6121834" cy="6121834"/>
              </a:xfrm>
              <a:prstGeom prst="arc">
                <a:avLst>
                  <a:gd name="adj1" fmla="val 16186055"/>
                  <a:gd name="adj2" fmla="val 0"/>
                </a:avLst>
              </a:prstGeom>
              <a:noFill/>
              <a:ln w="127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sz="1350"/>
              </a:p>
            </p:txBody>
          </p:sp>
          <p:sp>
            <p:nvSpPr>
              <p:cNvPr id="71" name="Arco 70">
                <a:extLst>
                  <a:ext uri="{FF2B5EF4-FFF2-40B4-BE49-F238E27FC236}">
                    <a16:creationId xmlns:a16="http://schemas.microsoft.com/office/drawing/2014/main" id="{950BCE5D-227B-4157-8BB5-D72CFAF798CD}"/>
                  </a:ext>
                </a:extLst>
              </p:cNvPr>
              <p:cNvSpPr/>
              <p:nvPr/>
            </p:nvSpPr>
            <p:spPr>
              <a:xfrm rot="15300000">
                <a:off x="1677108" y="1677108"/>
                <a:ext cx="5789787" cy="5789787"/>
              </a:xfrm>
              <a:prstGeom prst="arc">
                <a:avLst>
                  <a:gd name="adj1" fmla="val 16186055"/>
                  <a:gd name="adj2" fmla="val 0"/>
                </a:avLst>
              </a:prstGeom>
              <a:noFill/>
              <a:ln w="1270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sz="1350"/>
              </a:p>
            </p:txBody>
          </p:sp>
          <p:sp>
            <p:nvSpPr>
              <p:cNvPr id="72" name="Arco 71">
                <a:extLst>
                  <a:ext uri="{FF2B5EF4-FFF2-40B4-BE49-F238E27FC236}">
                    <a16:creationId xmlns:a16="http://schemas.microsoft.com/office/drawing/2014/main" id="{BAAEDB65-DCA6-44CC-A470-45C279992B8E}"/>
                  </a:ext>
                </a:extLst>
              </p:cNvPr>
              <p:cNvSpPr/>
              <p:nvPr/>
            </p:nvSpPr>
            <p:spPr>
              <a:xfrm rot="4500000">
                <a:off x="1677108" y="1677108"/>
                <a:ext cx="5789787" cy="5789787"/>
              </a:xfrm>
              <a:prstGeom prst="arc">
                <a:avLst>
                  <a:gd name="adj1" fmla="val 16186055"/>
                  <a:gd name="adj2" fmla="val 0"/>
                </a:avLst>
              </a:prstGeom>
              <a:noFill/>
              <a:ln w="1270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sz="1350"/>
              </a:p>
            </p:txBody>
          </p:sp>
        </p:grpSp>
        <p:sp>
          <p:nvSpPr>
            <p:cNvPr id="54" name="Elipse 53">
              <a:extLst>
                <a:ext uri="{FF2B5EF4-FFF2-40B4-BE49-F238E27FC236}">
                  <a16:creationId xmlns:a16="http://schemas.microsoft.com/office/drawing/2014/main" id="{DFB3F7A8-F8D4-494F-8E7B-925B3A505AD8}"/>
                </a:ext>
              </a:extLst>
            </p:cNvPr>
            <p:cNvSpPr/>
            <p:nvPr/>
          </p:nvSpPr>
          <p:spPr>
            <a:xfrm>
              <a:off x="-180726" y="1537001"/>
              <a:ext cx="5939480" cy="593948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7" name="Imagem 66">
              <a:extLst>
                <a:ext uri="{FF2B5EF4-FFF2-40B4-BE49-F238E27FC236}">
                  <a16:creationId xmlns:a16="http://schemas.microsoft.com/office/drawing/2014/main" id="{B133B46B-0F49-40A8-8E05-A15CFA523F98}"/>
                </a:ext>
              </a:extLst>
            </p:cNvPr>
            <p:cNvPicPr>
              <a:picLocks noChangeAspect="1"/>
            </p:cNvPicPr>
            <p:nvPr/>
          </p:nvPicPr>
          <p:blipFill rotWithShape="1">
            <a:blip r:embed="rId8">
              <a:extLst>
                <a:ext uri="{28A0092B-C50C-407E-A947-70E740481C1C}">
                  <a14:useLocalDpi xmlns:a14="http://schemas.microsoft.com/office/drawing/2010/main" val="0"/>
                </a:ext>
              </a:extLst>
            </a:blip>
            <a:srcRect t="7075" r="16958" b="9883"/>
            <a:stretch/>
          </p:blipFill>
          <p:spPr>
            <a:xfrm>
              <a:off x="-171249" y="1546478"/>
              <a:ext cx="5920527" cy="5920527"/>
            </a:xfrm>
            <a:prstGeom prst="ellipse">
              <a:avLst/>
            </a:prstGeom>
            <a:noFill/>
            <a:ln>
              <a:noFill/>
            </a:ln>
          </p:spPr>
          <p:style>
            <a:lnRef idx="0">
              <a:scrgbClr r="0" g="0" b="0"/>
            </a:lnRef>
            <a:fillRef idx="0">
              <a:scrgbClr r="0" g="0" b="0"/>
            </a:fillRef>
            <a:effectRef idx="0">
              <a:scrgbClr r="0" g="0" b="0"/>
            </a:effectRef>
            <a:fontRef idx="minor">
              <a:schemeClr val="dk1"/>
            </a:fontRef>
          </p:style>
        </p:pic>
      </p:grpSp>
      <p:grpSp>
        <p:nvGrpSpPr>
          <p:cNvPr id="77" name="Agrupar 76">
            <a:extLst>
              <a:ext uri="{FF2B5EF4-FFF2-40B4-BE49-F238E27FC236}">
                <a16:creationId xmlns:a16="http://schemas.microsoft.com/office/drawing/2014/main" id="{4F2EEFE6-8D8E-45DE-8D02-24861865A235}"/>
              </a:ext>
            </a:extLst>
          </p:cNvPr>
          <p:cNvGrpSpPr/>
          <p:nvPr/>
        </p:nvGrpSpPr>
        <p:grpSpPr>
          <a:xfrm>
            <a:off x="7405996" y="1909861"/>
            <a:ext cx="3620126" cy="3620124"/>
            <a:chOff x="7554954" y="3292766"/>
            <a:chExt cx="2933483" cy="2933481"/>
          </a:xfrm>
        </p:grpSpPr>
        <p:sp>
          <p:nvSpPr>
            <p:cNvPr id="78" name="CaixaDeTexto 77">
              <a:extLst>
                <a:ext uri="{FF2B5EF4-FFF2-40B4-BE49-F238E27FC236}">
                  <a16:creationId xmlns:a16="http://schemas.microsoft.com/office/drawing/2014/main" id="{53F078D6-5E3E-4A0C-B715-ED6BE6AED299}"/>
                </a:ext>
              </a:extLst>
            </p:cNvPr>
            <p:cNvSpPr txBox="1"/>
            <p:nvPr/>
          </p:nvSpPr>
          <p:spPr>
            <a:xfrm rot="18900000">
              <a:off x="7711956" y="3449770"/>
              <a:ext cx="2619484" cy="2619484"/>
            </a:xfrm>
            <a:prstGeom prst="rect">
              <a:avLst/>
            </a:prstGeom>
            <a:noFill/>
            <a:ln>
              <a:noFill/>
            </a:ln>
          </p:spPr>
          <p:txBody>
            <a:bodyPr wrap="none" rtlCol="0">
              <a:prstTxWarp prst="textArchDown">
                <a:avLst/>
              </a:prstTxWarp>
              <a:spAutoFit/>
            </a:bodyPr>
            <a:lstStyle/>
            <a:p>
              <a:pPr algn="ctr"/>
              <a:r>
                <a:rPr lang="pt-BR" sz="2800" b="1" spc="100" dirty="0">
                  <a:latin typeface="Trebuchet MS" panose="020B0603020202020204" pitchFamily="34" charset="0"/>
                </a:rPr>
                <a:t>MARCO SILVA</a:t>
              </a:r>
              <a:r>
                <a:rPr lang="pt-BR" sz="2800" spc="100" dirty="0">
                  <a:latin typeface="Trebuchet MS" panose="020B0603020202020204" pitchFamily="34" charset="0"/>
                </a:rPr>
                <a:t> </a:t>
              </a:r>
              <a:r>
                <a:rPr lang="pt-BR" sz="2400" spc="100" dirty="0">
                  <a:solidFill>
                    <a:schemeClr val="tx1">
                      <a:lumMod val="50000"/>
                      <a:lumOff val="50000"/>
                    </a:schemeClr>
                  </a:solidFill>
                  <a:latin typeface="Trebuchet MS" panose="020B0603020202020204" pitchFamily="34" charset="0"/>
                </a:rPr>
                <a:t>- UERJ</a:t>
              </a:r>
              <a:endParaRPr lang="pt-BR" sz="2800" spc="100" dirty="0">
                <a:solidFill>
                  <a:schemeClr val="tx1">
                    <a:lumMod val="50000"/>
                    <a:lumOff val="50000"/>
                  </a:schemeClr>
                </a:solidFill>
                <a:latin typeface="Trebuchet MS" panose="020B0603020202020204" pitchFamily="34" charset="0"/>
              </a:endParaRPr>
            </a:p>
          </p:txBody>
        </p:sp>
        <p:sp>
          <p:nvSpPr>
            <p:cNvPr id="79" name="Elipse 78">
              <a:extLst>
                <a:ext uri="{FF2B5EF4-FFF2-40B4-BE49-F238E27FC236}">
                  <a16:creationId xmlns:a16="http://schemas.microsoft.com/office/drawing/2014/main" id="{3F83A1FD-FC07-4317-8A7A-C24B2A998ED2}"/>
                </a:ext>
              </a:extLst>
            </p:cNvPr>
            <p:cNvSpPr/>
            <p:nvPr/>
          </p:nvSpPr>
          <p:spPr>
            <a:xfrm>
              <a:off x="7994003" y="3726308"/>
              <a:ext cx="2066410" cy="2066405"/>
            </a:xfrm>
            <a:prstGeom prst="ellipse">
              <a:avLst/>
            </a:prstGeom>
            <a:solidFill>
              <a:srgbClr val="FFBF00"/>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200"/>
            </a:p>
          </p:txBody>
        </p:sp>
        <p:sp>
          <p:nvSpPr>
            <p:cNvPr id="80" name="Arco 79">
              <a:extLst>
                <a:ext uri="{FF2B5EF4-FFF2-40B4-BE49-F238E27FC236}">
                  <a16:creationId xmlns:a16="http://schemas.microsoft.com/office/drawing/2014/main" id="{682B66D4-2A5C-4D9E-B44F-939EA0C4DD2A}"/>
                </a:ext>
              </a:extLst>
            </p:cNvPr>
            <p:cNvSpPr/>
            <p:nvPr/>
          </p:nvSpPr>
          <p:spPr>
            <a:xfrm rot="9900000">
              <a:off x="7939295" y="3677104"/>
              <a:ext cx="2164810" cy="2164809"/>
            </a:xfrm>
            <a:prstGeom prst="arc">
              <a:avLst>
                <a:gd name="adj1" fmla="val 16186055"/>
                <a:gd name="adj2" fmla="val 0"/>
              </a:avLst>
            </a:prstGeom>
            <a:noFill/>
            <a:ln w="1270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sz="3200"/>
            </a:p>
          </p:txBody>
        </p:sp>
        <p:sp>
          <p:nvSpPr>
            <p:cNvPr id="81" name="Arco 80">
              <a:extLst>
                <a:ext uri="{FF2B5EF4-FFF2-40B4-BE49-F238E27FC236}">
                  <a16:creationId xmlns:a16="http://schemas.microsoft.com/office/drawing/2014/main" id="{BF6BAC59-1EBE-4201-9FC7-4EDFA1585EC9}"/>
                </a:ext>
              </a:extLst>
            </p:cNvPr>
            <p:cNvSpPr/>
            <p:nvPr/>
          </p:nvSpPr>
          <p:spPr>
            <a:xfrm rot="7200000">
              <a:off x="7554955" y="3292765"/>
              <a:ext cx="2933481" cy="2933483"/>
            </a:xfrm>
            <a:prstGeom prst="arc">
              <a:avLst>
                <a:gd name="adj1" fmla="val 14443853"/>
                <a:gd name="adj2" fmla="val 20383830"/>
              </a:avLst>
            </a:prstGeom>
            <a:noFill/>
            <a:ln w="127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sz="3200"/>
            </a:p>
          </p:txBody>
        </p:sp>
        <p:sp>
          <p:nvSpPr>
            <p:cNvPr id="83" name="Arco 82">
              <a:extLst>
                <a:ext uri="{FF2B5EF4-FFF2-40B4-BE49-F238E27FC236}">
                  <a16:creationId xmlns:a16="http://schemas.microsoft.com/office/drawing/2014/main" id="{6707DCCC-D0D9-486D-A524-8E3242119C00}"/>
                </a:ext>
              </a:extLst>
            </p:cNvPr>
            <p:cNvSpPr/>
            <p:nvPr/>
          </p:nvSpPr>
          <p:spPr>
            <a:xfrm rot="18000000">
              <a:off x="7939292" y="3677109"/>
              <a:ext cx="2164809" cy="2164810"/>
            </a:xfrm>
            <a:prstGeom prst="arc">
              <a:avLst>
                <a:gd name="adj1" fmla="val 17811720"/>
                <a:gd name="adj2" fmla="val 2724225"/>
              </a:avLst>
            </a:prstGeom>
            <a:noFill/>
            <a:ln w="1270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sz="3200"/>
            </a:p>
          </p:txBody>
        </p:sp>
        <p:pic>
          <p:nvPicPr>
            <p:cNvPr id="84" name="Imagem 83">
              <a:extLst>
                <a:ext uri="{FF2B5EF4-FFF2-40B4-BE49-F238E27FC236}">
                  <a16:creationId xmlns:a16="http://schemas.microsoft.com/office/drawing/2014/main" id="{4E6A0EBF-F8C3-4FBE-80AC-A0A7A12C1CA5}"/>
                </a:ext>
              </a:extLst>
            </p:cNvPr>
            <p:cNvPicPr>
              <a:picLocks noChangeAspect="1"/>
            </p:cNvPicPr>
            <p:nvPr/>
          </p:nvPicPr>
          <p:blipFill rotWithShape="1">
            <a:blip r:embed="rId9">
              <a:extLst>
                <a:ext uri="{28A0092B-C50C-407E-A947-70E740481C1C}">
                  <a14:useLocalDpi xmlns:a14="http://schemas.microsoft.com/office/drawing/2010/main" val="0"/>
                </a:ext>
              </a:extLst>
            </a:blip>
            <a:srcRect l="6092" r="2186" b="8277"/>
            <a:stretch/>
          </p:blipFill>
          <p:spPr>
            <a:xfrm>
              <a:off x="8019095" y="3756906"/>
              <a:ext cx="2005200" cy="2005200"/>
            </a:xfrm>
            <a:prstGeom prst="ellipse">
              <a:avLst/>
            </a:prstGeom>
            <a:noFill/>
            <a:ln>
              <a:noFill/>
            </a:ln>
          </p:spPr>
          <p:style>
            <a:lnRef idx="0">
              <a:scrgbClr r="0" g="0" b="0"/>
            </a:lnRef>
            <a:fillRef idx="0">
              <a:scrgbClr r="0" g="0" b="0"/>
            </a:fillRef>
            <a:effectRef idx="0">
              <a:scrgbClr r="0" g="0" b="0"/>
            </a:effectRef>
            <a:fontRef idx="minor">
              <a:schemeClr val="dk1"/>
            </a:fontRef>
          </p:style>
        </p:pic>
      </p:grpSp>
    </p:spTree>
    <p:extLst>
      <p:ext uri="{BB962C8B-B14F-4D97-AF65-F5344CB8AC3E}">
        <p14:creationId xmlns:p14="http://schemas.microsoft.com/office/powerpoint/2010/main" val="23593192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AUT0040"/>
          <p:cNvPicPr>
            <a:picLocks noChangeAspect="1" noChangeArrowheads="1"/>
          </p:cNvPicPr>
          <p:nvPr/>
        </p:nvPicPr>
        <p:blipFill>
          <a:blip r:embed="rId2"/>
          <a:srcRect/>
          <a:stretch>
            <a:fillRect/>
          </a:stretch>
        </p:blipFill>
        <p:spPr bwMode="auto">
          <a:xfrm>
            <a:off x="6311901" y="1556792"/>
            <a:ext cx="4100513" cy="5148808"/>
          </a:xfrm>
          <a:prstGeom prst="rect">
            <a:avLst/>
          </a:prstGeom>
          <a:noFill/>
          <a:ln w="9525">
            <a:noFill/>
            <a:miter lim="800000"/>
            <a:headEnd/>
            <a:tailEnd/>
          </a:ln>
        </p:spPr>
      </p:pic>
      <p:sp>
        <p:nvSpPr>
          <p:cNvPr id="3" name="Título 2">
            <a:extLst>
              <a:ext uri="{FF2B5EF4-FFF2-40B4-BE49-F238E27FC236}">
                <a16:creationId xmlns:a16="http://schemas.microsoft.com/office/drawing/2014/main" id="{85DADDA8-A80F-4DCA-8C41-43DE7BD61F61}"/>
              </a:ext>
            </a:extLst>
          </p:cNvPr>
          <p:cNvSpPr>
            <a:spLocks noGrp="1"/>
          </p:cNvSpPr>
          <p:nvPr>
            <p:ph type="title"/>
          </p:nvPr>
        </p:nvSpPr>
        <p:spPr>
          <a:xfrm>
            <a:off x="838200" y="18255"/>
            <a:ext cx="10515600" cy="1325563"/>
          </a:xfrm>
        </p:spPr>
        <p:txBody>
          <a:bodyPr/>
          <a:lstStyle/>
          <a:p>
            <a:r>
              <a:rPr lang="en-US" dirty="0" err="1"/>
              <a:t>Pedagogia</a:t>
            </a:r>
            <a:r>
              <a:rPr lang="en-US" dirty="0"/>
              <a:t> do </a:t>
            </a:r>
            <a:r>
              <a:rPr lang="en-US" dirty="0" err="1"/>
              <a:t>parangolé</a:t>
            </a:r>
            <a:endParaRPr lang="pt-BR" dirty="0"/>
          </a:p>
        </p:txBody>
      </p:sp>
      <p:pic>
        <p:nvPicPr>
          <p:cNvPr id="7" name="Picture 2">
            <a:extLst>
              <a:ext uri="{FF2B5EF4-FFF2-40B4-BE49-F238E27FC236}">
                <a16:creationId xmlns:a16="http://schemas.microsoft.com/office/drawing/2014/main" id="{1B6BEF1E-BE90-4BC0-987C-19D8ED989C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7009" y="1343818"/>
            <a:ext cx="4384541" cy="551418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181944" y="1021955"/>
            <a:ext cx="8064896" cy="523220"/>
          </a:xfrm>
          <a:prstGeom prst="rect">
            <a:avLst/>
          </a:prstGeom>
          <a:noFill/>
        </p:spPr>
        <p:txBody>
          <a:bodyPr wrap="square" rtlCol="0">
            <a:spAutoFit/>
          </a:bodyPr>
          <a:lstStyle/>
          <a:p>
            <a:pPr algn="ctr"/>
            <a:r>
              <a:rPr lang="en-US" sz="2800" b="1" dirty="0" err="1">
                <a:solidFill>
                  <a:schemeClr val="tx1">
                    <a:lumMod val="75000"/>
                    <a:lumOff val="25000"/>
                  </a:schemeClr>
                </a:solidFill>
                <a:latin typeface="Calibri"/>
                <a:cs typeface="Calibri"/>
              </a:rPr>
              <a:t>Hélio</a:t>
            </a:r>
            <a:r>
              <a:rPr lang="en-US" sz="2800" b="1" dirty="0">
                <a:solidFill>
                  <a:schemeClr val="tx1">
                    <a:lumMod val="75000"/>
                    <a:lumOff val="25000"/>
                  </a:schemeClr>
                </a:solidFill>
                <a:latin typeface="Calibri"/>
                <a:cs typeface="Calibri"/>
              </a:rPr>
              <a:t> Oiticica </a:t>
            </a:r>
          </a:p>
        </p:txBody>
      </p:sp>
    </p:spTree>
    <p:extLst>
      <p:ext uri="{BB962C8B-B14F-4D97-AF65-F5344CB8AC3E}">
        <p14:creationId xmlns:p14="http://schemas.microsoft.com/office/powerpoint/2010/main" val="34743245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53919D-AEE4-4B96-B875-3D54F0F6FCB9}"/>
              </a:ext>
            </a:extLst>
          </p:cNvPr>
          <p:cNvSpPr>
            <a:spLocks noGrp="1"/>
          </p:cNvSpPr>
          <p:nvPr>
            <p:ph type="title"/>
          </p:nvPr>
        </p:nvSpPr>
        <p:spPr>
          <a:xfrm>
            <a:off x="838200" y="18255"/>
            <a:ext cx="10515600" cy="1325563"/>
          </a:xfrm>
        </p:spPr>
        <p:txBody>
          <a:bodyPr/>
          <a:lstStyle/>
          <a:p>
            <a:r>
              <a:rPr lang="en-US" dirty="0" err="1"/>
              <a:t>Pedagogia</a:t>
            </a:r>
            <a:r>
              <a:rPr lang="en-US" dirty="0"/>
              <a:t> do parangolé</a:t>
            </a:r>
            <a:endParaRPr lang="pt-BR" dirty="0"/>
          </a:p>
        </p:txBody>
      </p:sp>
      <p:pic>
        <p:nvPicPr>
          <p:cNvPr id="4098" name="Picture 2">
            <a:extLst>
              <a:ext uri="{FF2B5EF4-FFF2-40B4-BE49-F238E27FC236}">
                <a16:creationId xmlns:a16="http://schemas.microsoft.com/office/drawing/2014/main" id="{8D5611E9-651C-426A-8CB5-7E04641918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7009" y="1343818"/>
            <a:ext cx="4384541" cy="551418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élio Oiticica vestindo o Parangolé">
            <a:extLst>
              <a:ext uri="{FF2B5EF4-FFF2-40B4-BE49-F238E27FC236}">
                <a16:creationId xmlns:a16="http://schemas.microsoft.com/office/drawing/2014/main" id="{49570F9D-AFDD-4F26-AD7B-4019B0C402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8107" y="1343818"/>
            <a:ext cx="4379435" cy="5514182"/>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a:extLst>
              <a:ext uri="{FF2B5EF4-FFF2-40B4-BE49-F238E27FC236}">
                <a16:creationId xmlns:a16="http://schemas.microsoft.com/office/drawing/2014/main" id="{673C9C3F-D790-4313-80F6-477CFB4FD727}"/>
              </a:ext>
            </a:extLst>
          </p:cNvPr>
          <p:cNvSpPr txBox="1"/>
          <p:nvPr/>
        </p:nvSpPr>
        <p:spPr>
          <a:xfrm>
            <a:off x="10045700" y="6378080"/>
            <a:ext cx="2146300" cy="461665"/>
          </a:xfrm>
          <a:prstGeom prst="rect">
            <a:avLst/>
          </a:prstGeom>
          <a:noFill/>
        </p:spPr>
        <p:txBody>
          <a:bodyPr wrap="square">
            <a:spAutoFit/>
          </a:bodyPr>
          <a:lstStyle/>
          <a:p>
            <a:pPr algn="r"/>
            <a:r>
              <a:rPr lang="pt-BR" sz="1200" b="0" i="0" dirty="0">
                <a:solidFill>
                  <a:srgbClr val="808080"/>
                </a:solidFill>
                <a:effectLst/>
                <a:latin typeface="Lato"/>
              </a:rPr>
              <a:t>Fonte: </a:t>
            </a:r>
          </a:p>
          <a:p>
            <a:pPr algn="r"/>
            <a:r>
              <a:rPr lang="pt-BR" sz="1200" b="0" i="0" dirty="0">
                <a:solidFill>
                  <a:srgbClr val="808080"/>
                </a:solidFill>
                <a:effectLst/>
                <a:latin typeface="Lato"/>
              </a:rPr>
              <a:t>Imagem da internet</a:t>
            </a:r>
            <a:endParaRPr lang="pt-BR" sz="1200" dirty="0"/>
          </a:p>
        </p:txBody>
      </p:sp>
      <p:sp>
        <p:nvSpPr>
          <p:cNvPr id="7" name="TextBox 1">
            <a:extLst>
              <a:ext uri="{FF2B5EF4-FFF2-40B4-BE49-F238E27FC236}">
                <a16:creationId xmlns:a16="http://schemas.microsoft.com/office/drawing/2014/main" id="{A245CD4D-B7D9-4220-9D4C-49B7838A9689}"/>
              </a:ext>
            </a:extLst>
          </p:cNvPr>
          <p:cNvSpPr txBox="1"/>
          <p:nvPr/>
        </p:nvSpPr>
        <p:spPr>
          <a:xfrm>
            <a:off x="2063552" y="947486"/>
            <a:ext cx="8064896" cy="523220"/>
          </a:xfrm>
          <a:prstGeom prst="rect">
            <a:avLst/>
          </a:prstGeom>
          <a:noFill/>
        </p:spPr>
        <p:txBody>
          <a:bodyPr wrap="square" rtlCol="0">
            <a:spAutoFit/>
          </a:bodyPr>
          <a:lstStyle/>
          <a:p>
            <a:pPr algn="ctr"/>
            <a:r>
              <a:rPr lang="en-US" sz="2800" b="1" dirty="0" err="1">
                <a:solidFill>
                  <a:schemeClr val="tx1">
                    <a:lumMod val="75000"/>
                    <a:lumOff val="25000"/>
                  </a:schemeClr>
                </a:solidFill>
                <a:latin typeface="Calibri"/>
                <a:cs typeface="Calibri"/>
              </a:rPr>
              <a:t>Parangolé</a:t>
            </a:r>
            <a:endParaRPr lang="en-US" sz="2800" b="1" dirty="0">
              <a:solidFill>
                <a:schemeClr val="tx1">
                  <a:lumMod val="75000"/>
                  <a:lumOff val="25000"/>
                </a:schemeClr>
              </a:solidFill>
              <a:latin typeface="Calibri"/>
              <a:cs typeface="Calibri"/>
            </a:endParaRPr>
          </a:p>
        </p:txBody>
      </p:sp>
    </p:spTree>
    <p:extLst>
      <p:ext uri="{BB962C8B-B14F-4D97-AF65-F5344CB8AC3E}">
        <p14:creationId xmlns:p14="http://schemas.microsoft.com/office/powerpoint/2010/main" val="30183403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43A39D-1367-4605-BB0A-2DDFE65FA2D4}"/>
              </a:ext>
            </a:extLst>
          </p:cNvPr>
          <p:cNvSpPr>
            <a:spLocks noGrp="1"/>
          </p:cNvSpPr>
          <p:nvPr>
            <p:ph type="title"/>
          </p:nvPr>
        </p:nvSpPr>
        <p:spPr>
          <a:xfrm>
            <a:off x="838200" y="17462"/>
            <a:ext cx="10515600" cy="1509295"/>
          </a:xfrm>
        </p:spPr>
        <p:txBody>
          <a:bodyPr>
            <a:normAutofit/>
          </a:bodyPr>
          <a:lstStyle/>
          <a:p>
            <a:r>
              <a:rPr lang="en-US" dirty="0"/>
              <a:t>Sugestões para mobilizar </a:t>
            </a:r>
            <a:br>
              <a:rPr lang="en-US" dirty="0"/>
            </a:br>
            <a:r>
              <a:rPr lang="en-US" dirty="0"/>
              <a:t>a interatividade na sala de aula híbrida</a:t>
            </a:r>
            <a:endParaRPr lang="pt-BR" dirty="0"/>
          </a:p>
        </p:txBody>
      </p:sp>
      <p:sp>
        <p:nvSpPr>
          <p:cNvPr id="3" name="Espaço Reservado para Conteúdo 2">
            <a:extLst>
              <a:ext uri="{FF2B5EF4-FFF2-40B4-BE49-F238E27FC236}">
                <a16:creationId xmlns:a16="http://schemas.microsoft.com/office/drawing/2014/main" id="{44AB2238-351B-431D-8778-601275652C25}"/>
              </a:ext>
            </a:extLst>
          </p:cNvPr>
          <p:cNvSpPr>
            <a:spLocks noGrp="1"/>
          </p:cNvSpPr>
          <p:nvPr>
            <p:ph idx="1"/>
          </p:nvPr>
        </p:nvSpPr>
        <p:spPr>
          <a:xfrm>
            <a:off x="838200" y="2060503"/>
            <a:ext cx="10515600" cy="4660972"/>
          </a:xfrm>
        </p:spPr>
        <p:txBody>
          <a:bodyPr>
            <a:normAutofit/>
          </a:bodyPr>
          <a:lstStyle/>
          <a:p>
            <a:pPr marL="514350" indent="-514350">
              <a:buFont typeface="+mj-lt"/>
              <a:buAutoNum type="arabicPeriod"/>
            </a:pPr>
            <a:r>
              <a:rPr lang="pt-BR" dirty="0"/>
              <a:t>Propiciar oportunidades de múltiplas experimentações e expressões</a:t>
            </a:r>
          </a:p>
          <a:p>
            <a:pPr marL="514350" indent="-514350">
              <a:buFont typeface="+mj-lt"/>
              <a:buAutoNum type="arabicPeriod"/>
            </a:pPr>
            <a:r>
              <a:rPr lang="pt-BR" dirty="0"/>
              <a:t>Disponibilizar uma montagem de conexões em rede que permita múltiplas ocorrências</a:t>
            </a:r>
          </a:p>
          <a:p>
            <a:pPr marL="514350" indent="-514350">
              <a:buFont typeface="+mj-lt"/>
              <a:buAutoNum type="arabicPeriod"/>
            </a:pPr>
            <a:r>
              <a:rPr lang="pt-BR" dirty="0"/>
              <a:t>Provocar situações de inquietação criadora</a:t>
            </a:r>
          </a:p>
          <a:p>
            <a:pPr marL="514350" indent="-514350">
              <a:buFont typeface="+mj-lt"/>
              <a:buAutoNum type="arabicPeriod"/>
            </a:pPr>
            <a:r>
              <a:rPr lang="pt-BR" dirty="0"/>
              <a:t>Arquitetar colaborativamente percursos hipertextuais</a:t>
            </a:r>
          </a:p>
          <a:p>
            <a:pPr marL="514350" indent="-514350">
              <a:buFont typeface="+mj-lt"/>
              <a:buAutoNum type="arabicPeriod"/>
            </a:pPr>
            <a:r>
              <a:rPr lang="pt-BR" dirty="0"/>
              <a:t>Mobilizar a experiência do conhecimento</a:t>
            </a:r>
          </a:p>
        </p:txBody>
      </p:sp>
    </p:spTree>
    <p:extLst>
      <p:ext uri="{BB962C8B-B14F-4D97-AF65-F5344CB8AC3E}">
        <p14:creationId xmlns:p14="http://schemas.microsoft.com/office/powerpoint/2010/main" val="21154010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43A39D-1367-4605-BB0A-2DDFE65FA2D4}"/>
              </a:ext>
            </a:extLst>
          </p:cNvPr>
          <p:cNvSpPr>
            <a:spLocks noGrp="1"/>
          </p:cNvSpPr>
          <p:nvPr>
            <p:ph type="title"/>
          </p:nvPr>
        </p:nvSpPr>
        <p:spPr>
          <a:xfrm>
            <a:off x="838200" y="136526"/>
            <a:ext cx="10515600" cy="1325562"/>
          </a:xfrm>
        </p:spPr>
        <p:txBody>
          <a:bodyPr/>
          <a:lstStyle/>
          <a:p>
            <a:r>
              <a:rPr lang="pt-BR" dirty="0"/>
              <a:t>Sugestões para mobilizar </a:t>
            </a:r>
            <a:br>
              <a:rPr lang="pt-BR" dirty="0"/>
            </a:br>
            <a:r>
              <a:rPr lang="pt-BR" dirty="0"/>
              <a:t>a interatividade na sala de aula </a:t>
            </a:r>
            <a:r>
              <a:rPr lang="en-US" dirty="0" err="1"/>
              <a:t>híbrida</a:t>
            </a:r>
            <a:endParaRPr lang="pt-BR" dirty="0"/>
          </a:p>
        </p:txBody>
      </p:sp>
      <p:sp>
        <p:nvSpPr>
          <p:cNvPr id="3" name="Espaço Reservado para Conteúdo 2">
            <a:extLst>
              <a:ext uri="{FF2B5EF4-FFF2-40B4-BE49-F238E27FC236}">
                <a16:creationId xmlns:a16="http://schemas.microsoft.com/office/drawing/2014/main" id="{44AB2238-351B-431D-8778-601275652C25}"/>
              </a:ext>
            </a:extLst>
          </p:cNvPr>
          <p:cNvSpPr>
            <a:spLocks noGrp="1"/>
          </p:cNvSpPr>
          <p:nvPr>
            <p:ph idx="1"/>
          </p:nvPr>
        </p:nvSpPr>
        <p:spPr>
          <a:xfrm>
            <a:off x="476250" y="1809749"/>
            <a:ext cx="11353800" cy="4911725"/>
          </a:xfrm>
        </p:spPr>
        <p:txBody>
          <a:bodyPr>
            <a:normAutofit/>
          </a:bodyPr>
          <a:lstStyle/>
          <a:p>
            <a:pPr marL="0" indent="0">
              <a:buNone/>
            </a:pPr>
            <a:r>
              <a:rPr lang="pt-BR" sz="2400" dirty="0"/>
              <a:t>1.   Propiciar oportunidades de múltiplas </a:t>
            </a:r>
            <a:r>
              <a:rPr lang="pt-BR" sz="2400" b="1" dirty="0"/>
              <a:t>experimentações e expressões</a:t>
            </a:r>
          </a:p>
          <a:p>
            <a:pPr lvl="1">
              <a:lnSpc>
                <a:spcPct val="120000"/>
              </a:lnSpc>
            </a:pPr>
            <a:r>
              <a:rPr lang="pt-BR" sz="2000" b="0" i="0" dirty="0">
                <a:solidFill>
                  <a:srgbClr val="5D5D5D"/>
                </a:solidFill>
                <a:effectLst/>
              </a:rPr>
              <a:t>Promover oportunidades de </a:t>
            </a:r>
            <a:r>
              <a:rPr lang="pt-BR" sz="2000" b="1" i="0" dirty="0">
                <a:solidFill>
                  <a:srgbClr val="5D5D5D"/>
                </a:solidFill>
                <a:effectLst/>
              </a:rPr>
              <a:t>trabalho em </a:t>
            </a:r>
            <a:r>
              <a:rPr lang="pt-BR" sz="2000" b="1" i="0" dirty="0">
                <a:effectLst/>
              </a:rPr>
              <a:t>grupos colaborativos</a:t>
            </a:r>
            <a:r>
              <a:rPr lang="pt-BR" sz="2000" b="0" i="0" dirty="0">
                <a:solidFill>
                  <a:srgbClr val="5D5D5D"/>
                </a:solidFill>
                <a:effectLst/>
              </a:rPr>
              <a:t>;</a:t>
            </a:r>
          </a:p>
          <a:p>
            <a:pPr lvl="1">
              <a:lnSpc>
                <a:spcPct val="120000"/>
              </a:lnSpc>
            </a:pPr>
            <a:r>
              <a:rPr lang="pt-BR" sz="2000" b="0" i="0" dirty="0">
                <a:solidFill>
                  <a:srgbClr val="5D5D5D"/>
                </a:solidFill>
                <a:effectLst/>
              </a:rPr>
              <a:t>Desenvolver o cenário das atividades de aprendizagem de modo a possibilitar a </a:t>
            </a:r>
            <a:r>
              <a:rPr lang="pt-BR" sz="2000" b="1" i="0" dirty="0">
                <a:effectLst/>
              </a:rPr>
              <a:t>participação</a:t>
            </a:r>
            <a:r>
              <a:rPr lang="pt-BR" sz="2000" b="1" i="0" dirty="0">
                <a:solidFill>
                  <a:srgbClr val="5D5D5D"/>
                </a:solidFill>
                <a:effectLst/>
              </a:rPr>
              <a:t> livre, o </a:t>
            </a:r>
            <a:r>
              <a:rPr lang="pt-BR" sz="2000" b="1" i="0" dirty="0">
                <a:effectLst/>
              </a:rPr>
              <a:t>diálogo</a:t>
            </a:r>
            <a:r>
              <a:rPr lang="pt-BR" sz="2000" b="1" i="0" dirty="0">
                <a:solidFill>
                  <a:srgbClr val="5D5D5D"/>
                </a:solidFill>
                <a:effectLst/>
              </a:rPr>
              <a:t>, a troca e a articulação de </a:t>
            </a:r>
            <a:r>
              <a:rPr lang="pt-BR" sz="2000" b="1" i="0" dirty="0">
                <a:effectLst/>
              </a:rPr>
              <a:t>experiências</a:t>
            </a:r>
            <a:r>
              <a:rPr lang="pt-BR" sz="2000" b="0" i="0" dirty="0">
                <a:solidFill>
                  <a:srgbClr val="5D5D5D"/>
                </a:solidFill>
                <a:effectLst/>
              </a:rPr>
              <a:t>;</a:t>
            </a:r>
          </a:p>
          <a:p>
            <a:pPr lvl="1">
              <a:lnSpc>
                <a:spcPct val="120000"/>
              </a:lnSpc>
            </a:pPr>
            <a:r>
              <a:rPr lang="pt-BR" sz="2000" b="0" i="0" dirty="0">
                <a:solidFill>
                  <a:srgbClr val="5D5D5D"/>
                </a:solidFill>
                <a:effectLst/>
              </a:rPr>
              <a:t>Utilizar </a:t>
            </a:r>
            <a:r>
              <a:rPr lang="pt-BR" sz="2000" b="1" i="0" dirty="0">
                <a:effectLst/>
              </a:rPr>
              <a:t>recursos cênicos </a:t>
            </a:r>
            <a:r>
              <a:rPr lang="pt-BR" sz="2000" b="0" i="0" dirty="0">
                <a:solidFill>
                  <a:srgbClr val="5D5D5D"/>
                </a:solidFill>
                <a:effectLst/>
              </a:rPr>
              <a:t>para despertar e manter o interesse e a motivação do grupo envolvido;</a:t>
            </a:r>
          </a:p>
          <a:p>
            <a:pPr lvl="1">
              <a:lnSpc>
                <a:spcPct val="120000"/>
              </a:lnSpc>
            </a:pPr>
            <a:r>
              <a:rPr lang="pt-BR" sz="2000" b="0" i="0" dirty="0">
                <a:solidFill>
                  <a:srgbClr val="5D5D5D"/>
                </a:solidFill>
                <a:effectLst/>
              </a:rPr>
              <a:t>Favorecer a participação coletiva em </a:t>
            </a:r>
            <a:r>
              <a:rPr lang="pt-BR" sz="2000" b="1" i="0" dirty="0">
                <a:effectLst/>
              </a:rPr>
              <a:t>debates</a:t>
            </a:r>
            <a:r>
              <a:rPr lang="pt-BR" sz="2000" b="0" i="0" dirty="0">
                <a:solidFill>
                  <a:srgbClr val="5D5D5D"/>
                </a:solidFill>
                <a:effectLst/>
              </a:rPr>
              <a:t> presenciais e </a:t>
            </a:r>
            <a:r>
              <a:rPr lang="pt-BR" sz="2000" b="0" i="1" dirty="0">
                <a:solidFill>
                  <a:srgbClr val="5D5D5D"/>
                </a:solidFill>
                <a:effectLst/>
              </a:rPr>
              <a:t>online</a:t>
            </a:r>
            <a:r>
              <a:rPr lang="pt-BR" sz="2000" b="0" i="0" dirty="0">
                <a:solidFill>
                  <a:srgbClr val="5D5D5D"/>
                </a:solidFill>
                <a:effectLst/>
              </a:rPr>
              <a:t>;</a:t>
            </a:r>
          </a:p>
          <a:p>
            <a:pPr lvl="1">
              <a:lnSpc>
                <a:spcPct val="120000"/>
              </a:lnSpc>
            </a:pPr>
            <a:r>
              <a:rPr lang="pt-BR" sz="2000" b="0" i="0" dirty="0">
                <a:solidFill>
                  <a:srgbClr val="5D5D5D"/>
                </a:solidFill>
                <a:effectLst/>
              </a:rPr>
              <a:t>Garantir a </a:t>
            </a:r>
            <a:r>
              <a:rPr lang="pt-BR" sz="2000" b="1" i="0" dirty="0">
                <a:solidFill>
                  <a:srgbClr val="5D5D5D"/>
                </a:solidFill>
                <a:effectLst/>
              </a:rPr>
              <a:t>exposição de </a:t>
            </a:r>
            <a:r>
              <a:rPr lang="pt-BR" sz="2000" b="1" i="0" dirty="0">
                <a:effectLst/>
              </a:rPr>
              <a:t>argumentos</a:t>
            </a:r>
            <a:r>
              <a:rPr lang="pt-BR" sz="2000" b="0" i="0" dirty="0">
                <a:solidFill>
                  <a:srgbClr val="5D5D5D"/>
                </a:solidFill>
                <a:effectLst/>
              </a:rPr>
              <a:t> e o </a:t>
            </a:r>
            <a:r>
              <a:rPr lang="pt-BR" sz="2000" b="1" i="0" dirty="0">
                <a:effectLst/>
              </a:rPr>
              <a:t>questionamento</a:t>
            </a:r>
            <a:r>
              <a:rPr lang="pt-BR" sz="2000" b="1" i="0" dirty="0">
                <a:solidFill>
                  <a:srgbClr val="5D5D5D"/>
                </a:solidFill>
                <a:effectLst/>
              </a:rPr>
              <a:t> das afirmações</a:t>
            </a:r>
            <a:r>
              <a:rPr lang="pt-BR" sz="2000" b="0" i="0" dirty="0">
                <a:solidFill>
                  <a:srgbClr val="5D5D5D"/>
                </a:solidFill>
                <a:effectLst/>
              </a:rPr>
              <a:t>;</a:t>
            </a:r>
          </a:p>
          <a:p>
            <a:pPr lvl="1">
              <a:lnSpc>
                <a:spcPct val="120000"/>
              </a:lnSpc>
            </a:pPr>
            <a:r>
              <a:rPr lang="pt-BR" sz="2000" b="0" i="0" dirty="0">
                <a:solidFill>
                  <a:srgbClr val="5D5D5D"/>
                </a:solidFill>
                <a:effectLst/>
              </a:rPr>
              <a:t>Garantir a </a:t>
            </a:r>
            <a:r>
              <a:rPr lang="pt-BR" sz="2000" b="1" i="0" dirty="0" err="1">
                <a:effectLst/>
              </a:rPr>
              <a:t>bidirecionalidade</a:t>
            </a:r>
            <a:r>
              <a:rPr lang="pt-BR" sz="2000" b="1" i="0" dirty="0">
                <a:effectLst/>
              </a:rPr>
              <a:t> da emissão e recepção</a:t>
            </a:r>
            <a:r>
              <a:rPr lang="pt-BR" sz="2000" b="0" i="0" dirty="0">
                <a:solidFill>
                  <a:srgbClr val="5D5D5D"/>
                </a:solidFill>
                <a:effectLst/>
              </a:rPr>
              <a:t>, sabendo que a comunicação é produção conjunta da emissão e da recepção; o emissor é receptor em potencial; e o receptor é emissor em potencial – os dois polos codificam e decodificam.</a:t>
            </a:r>
            <a:endParaRPr lang="pt-BR" sz="2000" dirty="0"/>
          </a:p>
        </p:txBody>
      </p:sp>
    </p:spTree>
    <p:extLst>
      <p:ext uri="{BB962C8B-B14F-4D97-AF65-F5344CB8AC3E}">
        <p14:creationId xmlns:p14="http://schemas.microsoft.com/office/powerpoint/2010/main" val="33382810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43A39D-1367-4605-BB0A-2DDFE65FA2D4}"/>
              </a:ext>
            </a:extLst>
          </p:cNvPr>
          <p:cNvSpPr>
            <a:spLocks noGrp="1"/>
          </p:cNvSpPr>
          <p:nvPr>
            <p:ph type="title"/>
          </p:nvPr>
        </p:nvSpPr>
        <p:spPr>
          <a:xfrm>
            <a:off x="838200" y="136526"/>
            <a:ext cx="10515600" cy="1325562"/>
          </a:xfrm>
        </p:spPr>
        <p:txBody>
          <a:bodyPr/>
          <a:lstStyle/>
          <a:p>
            <a:r>
              <a:rPr lang="pt-BR" dirty="0"/>
              <a:t>Sugestões para mobilizar </a:t>
            </a:r>
            <a:br>
              <a:rPr lang="pt-BR" dirty="0"/>
            </a:br>
            <a:r>
              <a:rPr lang="pt-BR" dirty="0"/>
              <a:t>a interatividade na sala de aula</a:t>
            </a:r>
            <a:r>
              <a:rPr lang="en-US" dirty="0"/>
              <a:t> </a:t>
            </a:r>
            <a:r>
              <a:rPr lang="en-US" dirty="0" err="1"/>
              <a:t>híbrida</a:t>
            </a:r>
            <a:endParaRPr lang="pt-BR" dirty="0"/>
          </a:p>
        </p:txBody>
      </p:sp>
      <p:sp>
        <p:nvSpPr>
          <p:cNvPr id="3" name="Espaço Reservado para Conteúdo 2">
            <a:extLst>
              <a:ext uri="{FF2B5EF4-FFF2-40B4-BE49-F238E27FC236}">
                <a16:creationId xmlns:a16="http://schemas.microsoft.com/office/drawing/2014/main" id="{44AB2238-351B-431D-8778-601275652C25}"/>
              </a:ext>
            </a:extLst>
          </p:cNvPr>
          <p:cNvSpPr>
            <a:spLocks noGrp="1"/>
          </p:cNvSpPr>
          <p:nvPr>
            <p:ph idx="1"/>
          </p:nvPr>
        </p:nvSpPr>
        <p:spPr>
          <a:xfrm>
            <a:off x="476249" y="1809749"/>
            <a:ext cx="11588865" cy="5048251"/>
          </a:xfrm>
        </p:spPr>
        <p:txBody>
          <a:bodyPr>
            <a:normAutofit lnSpcReduction="10000"/>
          </a:bodyPr>
          <a:lstStyle/>
          <a:p>
            <a:pPr marL="0" indent="0">
              <a:buNone/>
            </a:pPr>
            <a:r>
              <a:rPr lang="pt-BR" sz="2400" dirty="0"/>
              <a:t>2.   Disponibilizar uma montagem de </a:t>
            </a:r>
            <a:r>
              <a:rPr lang="pt-BR" sz="2400" b="1" dirty="0"/>
              <a:t>conexões em rede</a:t>
            </a:r>
            <a:r>
              <a:rPr lang="pt-BR" sz="2400" dirty="0"/>
              <a:t> que permita </a:t>
            </a:r>
            <a:r>
              <a:rPr lang="pt-BR" sz="2400" b="1" dirty="0"/>
              <a:t>múltiplas ocorrências</a:t>
            </a:r>
          </a:p>
          <a:p>
            <a:pPr lvl="1">
              <a:lnSpc>
                <a:spcPct val="120000"/>
              </a:lnSpc>
            </a:pPr>
            <a:r>
              <a:rPr lang="pt-BR" sz="2000" b="0" i="0" dirty="0">
                <a:solidFill>
                  <a:srgbClr val="5D5D5D"/>
                </a:solidFill>
                <a:effectLst/>
              </a:rPr>
              <a:t>Fazer uso de diferentes </a:t>
            </a:r>
            <a:r>
              <a:rPr lang="pt-BR" sz="2000" b="1" i="0" dirty="0">
                <a:effectLst/>
              </a:rPr>
              <a:t>suportes e linguagens midiáticos </a:t>
            </a:r>
            <a:r>
              <a:rPr lang="pt-BR" sz="2000" b="0" i="0" dirty="0">
                <a:solidFill>
                  <a:srgbClr val="5D5D5D"/>
                </a:solidFill>
                <a:effectLst/>
              </a:rPr>
              <a:t>(texto, som, vídeo, computador, internet) em mixagens e em multimídia, presenciais e </a:t>
            </a:r>
            <a:r>
              <a:rPr lang="pt-BR" sz="2000" b="0" i="1" dirty="0">
                <a:solidFill>
                  <a:srgbClr val="5D5D5D"/>
                </a:solidFill>
                <a:effectLst/>
              </a:rPr>
              <a:t>online</a:t>
            </a:r>
            <a:r>
              <a:rPr lang="pt-BR" sz="2000" b="0" i="0" dirty="0">
                <a:solidFill>
                  <a:srgbClr val="5D5D5D"/>
                </a:solidFill>
                <a:effectLst/>
              </a:rPr>
              <a:t>;</a:t>
            </a:r>
          </a:p>
          <a:p>
            <a:pPr lvl="1">
              <a:lnSpc>
                <a:spcPct val="120000"/>
              </a:lnSpc>
            </a:pPr>
            <a:r>
              <a:rPr lang="pt-BR" sz="2000" b="0" i="0" dirty="0">
                <a:solidFill>
                  <a:srgbClr val="5D5D5D"/>
                </a:solidFill>
                <a:effectLst/>
              </a:rPr>
              <a:t>Contemplar a </a:t>
            </a:r>
            <a:r>
              <a:rPr lang="pt-BR" sz="2000" b="1" i="0" dirty="0">
                <a:effectLst/>
              </a:rPr>
              <a:t>participação-intervenção do discente no planejamento das aulas</a:t>
            </a:r>
            <a:r>
              <a:rPr lang="pt-BR" sz="2000" b="0" i="0" dirty="0">
                <a:solidFill>
                  <a:srgbClr val="5D5D5D"/>
                </a:solidFill>
                <a:effectLst/>
              </a:rPr>
              <a:t>, sabendo que participar é muito mais que responder “sim” ou “não”, é muito mais que escolher uma opção dada; </a:t>
            </a:r>
            <a:r>
              <a:rPr lang="pt-BR" sz="2000" b="1" i="0" dirty="0">
                <a:solidFill>
                  <a:srgbClr val="5D5D5D"/>
                </a:solidFill>
                <a:effectLst/>
              </a:rPr>
              <a:t>participar é modificar, é interferir na mensagem</a:t>
            </a:r>
            <a:r>
              <a:rPr lang="pt-BR" sz="2000" b="0" i="0" dirty="0">
                <a:solidFill>
                  <a:srgbClr val="5D5D5D"/>
                </a:solidFill>
                <a:effectLst/>
              </a:rPr>
              <a:t>;</a:t>
            </a:r>
          </a:p>
          <a:p>
            <a:pPr lvl="1">
              <a:lnSpc>
                <a:spcPct val="120000"/>
              </a:lnSpc>
            </a:pPr>
            <a:r>
              <a:rPr lang="pt-BR" sz="2000" b="0" i="0" dirty="0">
                <a:solidFill>
                  <a:srgbClr val="5D5D5D"/>
                </a:solidFill>
                <a:effectLst/>
              </a:rPr>
              <a:t>Garantir um </a:t>
            </a:r>
            <a:r>
              <a:rPr lang="pt-BR" sz="2000" b="1" i="0" dirty="0">
                <a:effectLst/>
              </a:rPr>
              <a:t>território de expressão</a:t>
            </a:r>
            <a:r>
              <a:rPr lang="pt-BR" sz="2000" b="0" i="0" dirty="0">
                <a:solidFill>
                  <a:srgbClr val="5D5D5D"/>
                </a:solidFill>
                <a:effectLst/>
              </a:rPr>
              <a:t> e </a:t>
            </a:r>
            <a:r>
              <a:rPr lang="pt-BR" sz="2000" b="1" i="0" dirty="0">
                <a:effectLst/>
              </a:rPr>
              <a:t>aprendizagem labiríntico </a:t>
            </a:r>
            <a:r>
              <a:rPr lang="pt-BR" sz="2000" b="0" i="0" dirty="0">
                <a:solidFill>
                  <a:srgbClr val="5D5D5D"/>
                </a:solidFill>
                <a:effectLst/>
              </a:rPr>
              <a:t>com sinalizações que ajudem o aprendiz a não se perder, mas que ao mesmo tempo não o impeça de se perder no </a:t>
            </a:r>
            <a:r>
              <a:rPr lang="pt-BR" sz="2000" b="1" i="0" dirty="0">
                <a:effectLst/>
              </a:rPr>
              <a:t>hipertexto</a:t>
            </a:r>
            <a:r>
              <a:rPr lang="pt-BR" sz="2000" b="0" i="0" dirty="0">
                <a:solidFill>
                  <a:srgbClr val="5D5D5D"/>
                </a:solidFill>
                <a:effectLst/>
              </a:rPr>
              <a:t>;</a:t>
            </a:r>
          </a:p>
          <a:p>
            <a:pPr lvl="1">
              <a:lnSpc>
                <a:spcPct val="120000"/>
              </a:lnSpc>
            </a:pPr>
            <a:r>
              <a:rPr lang="pt-BR" sz="2000" b="0" i="0" dirty="0">
                <a:solidFill>
                  <a:srgbClr val="5D5D5D"/>
                </a:solidFill>
                <a:effectLst/>
              </a:rPr>
              <a:t>Desenvolver, com a colaboração de profissionais específicos, um </a:t>
            </a:r>
            <a:r>
              <a:rPr lang="pt-BR" sz="2000" b="1" i="0" dirty="0">
                <a:effectLst/>
              </a:rPr>
              <a:t>ambiente intuitivo</a:t>
            </a:r>
            <a:r>
              <a:rPr lang="pt-BR" sz="2000" b="0" i="0" dirty="0">
                <a:solidFill>
                  <a:srgbClr val="5D5D5D"/>
                </a:solidFill>
                <a:effectLst/>
              </a:rPr>
              <a:t>, funcional, de fácil navegação, e que possa ser aperfeiçoado na medida da atuação dos aprendizes;</a:t>
            </a:r>
          </a:p>
          <a:p>
            <a:pPr lvl="1">
              <a:lnSpc>
                <a:spcPct val="120000"/>
              </a:lnSpc>
            </a:pPr>
            <a:r>
              <a:rPr lang="pt-BR" sz="2000" b="0" i="0" dirty="0">
                <a:solidFill>
                  <a:srgbClr val="5D5D5D"/>
                </a:solidFill>
                <a:effectLst/>
              </a:rPr>
              <a:t>Propor a aprendizagem e o conhecimento como </a:t>
            </a:r>
            <a:r>
              <a:rPr lang="pt-BR" sz="2000" b="1" i="0" dirty="0">
                <a:effectLst/>
              </a:rPr>
              <a:t>espaços abertos à navegação, colaboração e criação</a:t>
            </a:r>
            <a:r>
              <a:rPr lang="pt-BR" sz="2000" b="0" i="0" dirty="0">
                <a:solidFill>
                  <a:srgbClr val="5D5D5D"/>
                </a:solidFill>
                <a:effectLst/>
              </a:rPr>
              <a:t>, possibilitar que </a:t>
            </a:r>
            <a:r>
              <a:rPr lang="pt-BR" sz="2000" b="1" i="0" dirty="0">
                <a:solidFill>
                  <a:srgbClr val="5D5D5D"/>
                </a:solidFill>
                <a:effectLst/>
              </a:rPr>
              <a:t>o aprendiz conduza suas explorações</a:t>
            </a:r>
            <a:r>
              <a:rPr lang="pt-BR" sz="2000" b="0" i="0" dirty="0">
                <a:solidFill>
                  <a:srgbClr val="5D5D5D"/>
                </a:solidFill>
                <a:effectLst/>
              </a:rPr>
              <a:t>.</a:t>
            </a:r>
          </a:p>
        </p:txBody>
      </p:sp>
    </p:spTree>
    <p:extLst>
      <p:ext uri="{BB962C8B-B14F-4D97-AF65-F5344CB8AC3E}">
        <p14:creationId xmlns:p14="http://schemas.microsoft.com/office/powerpoint/2010/main" val="21156371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43A39D-1367-4605-BB0A-2DDFE65FA2D4}"/>
              </a:ext>
            </a:extLst>
          </p:cNvPr>
          <p:cNvSpPr>
            <a:spLocks noGrp="1"/>
          </p:cNvSpPr>
          <p:nvPr>
            <p:ph type="title"/>
          </p:nvPr>
        </p:nvSpPr>
        <p:spPr>
          <a:xfrm>
            <a:off x="838200" y="136526"/>
            <a:ext cx="10515600" cy="1325562"/>
          </a:xfrm>
        </p:spPr>
        <p:txBody>
          <a:bodyPr/>
          <a:lstStyle/>
          <a:p>
            <a:r>
              <a:rPr lang="pt-BR" dirty="0"/>
              <a:t>Sugestões para mobilizar </a:t>
            </a:r>
            <a:br>
              <a:rPr lang="pt-BR" dirty="0"/>
            </a:br>
            <a:r>
              <a:rPr lang="pt-BR" dirty="0"/>
              <a:t>a interatividade na sala de aula</a:t>
            </a:r>
            <a:r>
              <a:rPr lang="en-US" dirty="0"/>
              <a:t> </a:t>
            </a:r>
            <a:r>
              <a:rPr lang="en-US" dirty="0" err="1"/>
              <a:t>híbrida</a:t>
            </a:r>
            <a:endParaRPr lang="pt-BR" dirty="0"/>
          </a:p>
        </p:txBody>
      </p:sp>
      <p:sp>
        <p:nvSpPr>
          <p:cNvPr id="3" name="Espaço Reservado para Conteúdo 2">
            <a:extLst>
              <a:ext uri="{FF2B5EF4-FFF2-40B4-BE49-F238E27FC236}">
                <a16:creationId xmlns:a16="http://schemas.microsoft.com/office/drawing/2014/main" id="{44AB2238-351B-431D-8778-601275652C25}"/>
              </a:ext>
            </a:extLst>
          </p:cNvPr>
          <p:cNvSpPr>
            <a:spLocks noGrp="1"/>
          </p:cNvSpPr>
          <p:nvPr>
            <p:ph idx="1"/>
          </p:nvPr>
        </p:nvSpPr>
        <p:spPr>
          <a:xfrm>
            <a:off x="476250" y="1809749"/>
            <a:ext cx="11353800" cy="5048251"/>
          </a:xfrm>
        </p:spPr>
        <p:txBody>
          <a:bodyPr>
            <a:normAutofit/>
          </a:bodyPr>
          <a:lstStyle/>
          <a:p>
            <a:pPr marL="0" indent="0">
              <a:buNone/>
            </a:pPr>
            <a:r>
              <a:rPr lang="pt-BR" sz="2400" dirty="0"/>
              <a:t>3.    Provocar situações de </a:t>
            </a:r>
            <a:r>
              <a:rPr lang="pt-BR" sz="2400" b="1" dirty="0"/>
              <a:t>inquietação criadora</a:t>
            </a:r>
          </a:p>
          <a:p>
            <a:pPr lvl="1">
              <a:lnSpc>
                <a:spcPct val="80000"/>
              </a:lnSpc>
            </a:pPr>
            <a:r>
              <a:rPr lang="pt-BR" sz="2000" b="0" i="0" dirty="0">
                <a:solidFill>
                  <a:srgbClr val="5D5D5D"/>
                </a:solidFill>
                <a:effectLst/>
              </a:rPr>
              <a:t>Estimular o discente a contribuir com </a:t>
            </a:r>
            <a:r>
              <a:rPr lang="pt-BR" sz="2000" b="1" i="0" dirty="0">
                <a:solidFill>
                  <a:srgbClr val="5D5D5D"/>
                </a:solidFill>
                <a:effectLst/>
              </a:rPr>
              <a:t>novas informações </a:t>
            </a:r>
            <a:r>
              <a:rPr lang="pt-BR" sz="2000" b="0" i="0" dirty="0">
                <a:solidFill>
                  <a:srgbClr val="5D5D5D"/>
                </a:solidFill>
                <a:effectLst/>
              </a:rPr>
              <a:t>e a criar e oferecer mais e melhores percursos, participando como </a:t>
            </a:r>
            <a:r>
              <a:rPr lang="pt-BR" sz="2000" b="1" i="0" dirty="0">
                <a:effectLst/>
              </a:rPr>
              <a:t>coautor do processo</a:t>
            </a:r>
            <a:r>
              <a:rPr lang="pt-BR" sz="2000" b="0" i="0" dirty="0">
                <a:solidFill>
                  <a:srgbClr val="5D5D5D"/>
                </a:solidFill>
                <a:effectLst/>
              </a:rPr>
              <a:t>;</a:t>
            </a:r>
          </a:p>
          <a:p>
            <a:pPr lvl="1">
              <a:lnSpc>
                <a:spcPct val="80000"/>
              </a:lnSpc>
            </a:pPr>
            <a:r>
              <a:rPr lang="pt-BR" sz="2000" b="0" i="0" dirty="0">
                <a:solidFill>
                  <a:srgbClr val="5D5D5D"/>
                </a:solidFill>
                <a:effectLst/>
              </a:rPr>
              <a:t>Promover ocasiões que despertem a coragem do </a:t>
            </a:r>
            <a:r>
              <a:rPr lang="pt-BR" sz="2000" b="1" i="0" dirty="0">
                <a:solidFill>
                  <a:srgbClr val="5D5D5D"/>
                </a:solidFill>
                <a:effectLst/>
              </a:rPr>
              <a:t>enfrentamento em público </a:t>
            </a:r>
            <a:r>
              <a:rPr lang="pt-BR" sz="2000" b="0" i="0" dirty="0">
                <a:solidFill>
                  <a:srgbClr val="5D5D5D"/>
                </a:solidFill>
                <a:effectLst/>
              </a:rPr>
              <a:t>diante de situações que provoquem reações individuais e grupais;</a:t>
            </a:r>
          </a:p>
          <a:p>
            <a:pPr lvl="1">
              <a:lnSpc>
                <a:spcPct val="80000"/>
              </a:lnSpc>
            </a:pPr>
            <a:r>
              <a:rPr lang="pt-BR" sz="2000" b="0" i="0" dirty="0">
                <a:solidFill>
                  <a:srgbClr val="5D5D5D"/>
                </a:solidFill>
                <a:effectLst/>
              </a:rPr>
              <a:t>Encorajar esforços visando à </a:t>
            </a:r>
            <a:r>
              <a:rPr lang="pt-BR" sz="2000" b="1" i="0" dirty="0">
                <a:effectLst/>
              </a:rPr>
              <a:t>troca</a:t>
            </a:r>
            <a:r>
              <a:rPr lang="pt-BR" sz="2000" b="1" i="0" dirty="0">
                <a:solidFill>
                  <a:srgbClr val="5D5D5D"/>
                </a:solidFill>
                <a:effectLst/>
              </a:rPr>
              <a:t> entre todos os envolvidos</a:t>
            </a:r>
            <a:r>
              <a:rPr lang="pt-BR" sz="2000" b="0" i="0" dirty="0">
                <a:solidFill>
                  <a:srgbClr val="5D5D5D"/>
                </a:solidFill>
                <a:effectLst/>
              </a:rPr>
              <a:t>, juntamente com a definição conjunta de atitudes de </a:t>
            </a:r>
            <a:r>
              <a:rPr lang="pt-BR" sz="2000" b="1" i="0" dirty="0">
                <a:solidFill>
                  <a:srgbClr val="5D5D5D"/>
                </a:solidFill>
                <a:effectLst/>
              </a:rPr>
              <a:t>respeito à </a:t>
            </a:r>
            <a:r>
              <a:rPr lang="pt-BR" sz="2000" b="1" i="0" dirty="0">
                <a:effectLst/>
              </a:rPr>
              <a:t>diversidade</a:t>
            </a:r>
            <a:r>
              <a:rPr lang="pt-BR" sz="2000" b="1" i="0" dirty="0">
                <a:solidFill>
                  <a:srgbClr val="5D5D5D"/>
                </a:solidFill>
                <a:effectLst/>
              </a:rPr>
              <a:t> e à solidariedade</a:t>
            </a:r>
            <a:r>
              <a:rPr lang="pt-BR" sz="2000" b="0" i="0" dirty="0">
                <a:solidFill>
                  <a:srgbClr val="5D5D5D"/>
                </a:solidFill>
                <a:effectLst/>
              </a:rPr>
              <a:t>;</a:t>
            </a:r>
          </a:p>
          <a:p>
            <a:pPr lvl="1">
              <a:lnSpc>
                <a:spcPct val="80000"/>
              </a:lnSpc>
            </a:pPr>
            <a:r>
              <a:rPr lang="pt-BR" sz="2000" b="0" i="0" dirty="0">
                <a:solidFill>
                  <a:srgbClr val="5D5D5D"/>
                </a:solidFill>
                <a:effectLst/>
              </a:rPr>
              <a:t>Incentivar a </a:t>
            </a:r>
            <a:r>
              <a:rPr lang="pt-BR" sz="2000" b="1" i="0" dirty="0">
                <a:solidFill>
                  <a:srgbClr val="5D5D5D"/>
                </a:solidFill>
                <a:effectLst/>
              </a:rPr>
              <a:t>participação dos estudantes </a:t>
            </a:r>
            <a:r>
              <a:rPr lang="pt-BR" sz="2000" b="0" i="0" dirty="0">
                <a:solidFill>
                  <a:srgbClr val="5D5D5D"/>
                </a:solidFill>
                <a:effectLst/>
              </a:rPr>
              <a:t>na resolução de problemas apresentados, de forma </a:t>
            </a:r>
            <a:r>
              <a:rPr lang="pt-BR" sz="2000" b="1" i="0" dirty="0">
                <a:effectLst/>
              </a:rPr>
              <a:t>autônoma e cooperativa</a:t>
            </a:r>
            <a:r>
              <a:rPr lang="pt-BR" sz="2000" b="0" i="0" dirty="0">
                <a:solidFill>
                  <a:srgbClr val="5D5D5D"/>
                </a:solidFill>
                <a:effectLst/>
              </a:rPr>
              <a:t>;</a:t>
            </a:r>
          </a:p>
          <a:p>
            <a:pPr lvl="1">
              <a:lnSpc>
                <a:spcPct val="80000"/>
              </a:lnSpc>
            </a:pPr>
            <a:r>
              <a:rPr lang="pt-BR" sz="2000" b="0" i="0" dirty="0">
                <a:solidFill>
                  <a:srgbClr val="5D5D5D"/>
                </a:solidFill>
                <a:effectLst/>
              </a:rPr>
              <a:t>Elaborar problemas que convoquem os estudantes a </a:t>
            </a:r>
            <a:r>
              <a:rPr lang="pt-BR" sz="2000" b="1" i="0" dirty="0">
                <a:solidFill>
                  <a:srgbClr val="5D5D5D"/>
                </a:solidFill>
                <a:effectLst/>
              </a:rPr>
              <a:t>apresentar</a:t>
            </a:r>
            <a:r>
              <a:rPr lang="pt-BR" sz="2000" b="0" i="0" dirty="0">
                <a:solidFill>
                  <a:srgbClr val="5D5D5D"/>
                </a:solidFill>
                <a:effectLst/>
              </a:rPr>
              <a:t>, </a:t>
            </a:r>
            <a:r>
              <a:rPr lang="pt-BR" sz="2000" b="1" i="0" dirty="0">
                <a:solidFill>
                  <a:srgbClr val="5D5D5D"/>
                </a:solidFill>
                <a:effectLst/>
              </a:rPr>
              <a:t>defender</a:t>
            </a:r>
            <a:r>
              <a:rPr lang="pt-BR" sz="2000" b="0" i="0" dirty="0">
                <a:solidFill>
                  <a:srgbClr val="5D5D5D"/>
                </a:solidFill>
                <a:effectLst/>
              </a:rPr>
              <a:t> e, se necessário, </a:t>
            </a:r>
            <a:r>
              <a:rPr lang="pt-BR" sz="2000" b="1" i="0" dirty="0">
                <a:solidFill>
                  <a:srgbClr val="5D5D5D"/>
                </a:solidFill>
                <a:effectLst/>
              </a:rPr>
              <a:t>reformular seus </a:t>
            </a:r>
            <a:r>
              <a:rPr lang="pt-BR" sz="2000" b="1" i="0" dirty="0">
                <a:effectLst/>
              </a:rPr>
              <a:t>pontos de vista</a:t>
            </a:r>
            <a:r>
              <a:rPr lang="pt-BR" sz="2000" b="0" i="0" dirty="0">
                <a:effectLst/>
              </a:rPr>
              <a:t> </a:t>
            </a:r>
            <a:r>
              <a:rPr lang="pt-BR" sz="2000" b="0" i="0" dirty="0">
                <a:solidFill>
                  <a:srgbClr val="5D5D5D"/>
                </a:solidFill>
                <a:effectLst/>
              </a:rPr>
              <a:t>constantemente;</a:t>
            </a:r>
          </a:p>
          <a:p>
            <a:pPr lvl="1">
              <a:lnSpc>
                <a:spcPct val="80000"/>
              </a:lnSpc>
            </a:pPr>
            <a:r>
              <a:rPr lang="pt-BR" sz="2000" b="0" i="0" dirty="0">
                <a:solidFill>
                  <a:srgbClr val="5D5D5D"/>
                </a:solidFill>
                <a:effectLst/>
              </a:rPr>
              <a:t>Formular problemas voltados para o desenvolvimento de competências que possibilitem ao aprendiz </a:t>
            </a:r>
            <a:r>
              <a:rPr lang="pt-BR" sz="2000" b="1" i="0" dirty="0">
                <a:effectLst/>
              </a:rPr>
              <a:t>ressignificar</a:t>
            </a:r>
            <a:r>
              <a:rPr lang="pt-BR" sz="2000" b="1" i="0" dirty="0">
                <a:solidFill>
                  <a:srgbClr val="5D5D5D"/>
                </a:solidFill>
                <a:effectLst/>
              </a:rPr>
              <a:t> ideias, conceitos e procedimentos</a:t>
            </a:r>
            <a:r>
              <a:rPr lang="pt-BR" sz="2000" b="0" i="0" dirty="0">
                <a:solidFill>
                  <a:srgbClr val="5D5D5D"/>
                </a:solidFill>
                <a:effectLst/>
              </a:rPr>
              <a:t>;</a:t>
            </a:r>
          </a:p>
          <a:p>
            <a:pPr lvl="1">
              <a:lnSpc>
                <a:spcPct val="80000"/>
              </a:lnSpc>
            </a:pPr>
            <a:r>
              <a:rPr lang="pt-BR" sz="2000" b="1" i="0" dirty="0">
                <a:solidFill>
                  <a:srgbClr val="5D5D5D"/>
                </a:solidFill>
                <a:effectLst/>
              </a:rPr>
              <a:t>Suscitar a </a:t>
            </a:r>
            <a:r>
              <a:rPr lang="pt-BR" sz="2000" b="1" i="0" dirty="0">
                <a:effectLst/>
              </a:rPr>
              <a:t>expressão</a:t>
            </a:r>
            <a:r>
              <a:rPr lang="pt-BR" sz="2000" b="1" i="0" dirty="0">
                <a:solidFill>
                  <a:srgbClr val="5D5D5D"/>
                </a:solidFill>
                <a:effectLst/>
              </a:rPr>
              <a:t> e a confrontação das subjetividades</a:t>
            </a:r>
            <a:r>
              <a:rPr lang="pt-BR" sz="2000" b="0" i="0" dirty="0">
                <a:solidFill>
                  <a:srgbClr val="5D5D5D"/>
                </a:solidFill>
                <a:effectLst/>
              </a:rPr>
              <a:t>, sabendo que a fala livre e plural supõe lidar com as diferenças na construção da tolerância e da democracia.</a:t>
            </a:r>
            <a:endParaRPr lang="pt-BR" sz="3200" dirty="0"/>
          </a:p>
        </p:txBody>
      </p:sp>
    </p:spTree>
    <p:extLst>
      <p:ext uri="{BB962C8B-B14F-4D97-AF65-F5344CB8AC3E}">
        <p14:creationId xmlns:p14="http://schemas.microsoft.com/office/powerpoint/2010/main" val="20081667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43A39D-1367-4605-BB0A-2DDFE65FA2D4}"/>
              </a:ext>
            </a:extLst>
          </p:cNvPr>
          <p:cNvSpPr>
            <a:spLocks noGrp="1"/>
          </p:cNvSpPr>
          <p:nvPr>
            <p:ph type="title"/>
          </p:nvPr>
        </p:nvSpPr>
        <p:spPr>
          <a:xfrm>
            <a:off x="838200" y="136526"/>
            <a:ext cx="10515600" cy="1325562"/>
          </a:xfrm>
        </p:spPr>
        <p:txBody>
          <a:bodyPr/>
          <a:lstStyle/>
          <a:p>
            <a:r>
              <a:rPr lang="pt-BR" dirty="0"/>
              <a:t>Sugestões para mobilizar </a:t>
            </a:r>
            <a:br>
              <a:rPr lang="pt-BR" dirty="0"/>
            </a:br>
            <a:r>
              <a:rPr lang="pt-BR" dirty="0"/>
              <a:t>a interatividade na sala de aula</a:t>
            </a:r>
            <a:r>
              <a:rPr lang="en-US" dirty="0"/>
              <a:t> </a:t>
            </a:r>
            <a:r>
              <a:rPr lang="en-US" dirty="0" err="1"/>
              <a:t>híbrida</a:t>
            </a:r>
            <a:endParaRPr lang="pt-BR" dirty="0"/>
          </a:p>
        </p:txBody>
      </p:sp>
      <p:sp>
        <p:nvSpPr>
          <p:cNvPr id="3" name="Espaço Reservado para Conteúdo 2">
            <a:extLst>
              <a:ext uri="{FF2B5EF4-FFF2-40B4-BE49-F238E27FC236}">
                <a16:creationId xmlns:a16="http://schemas.microsoft.com/office/drawing/2014/main" id="{44AB2238-351B-431D-8778-601275652C25}"/>
              </a:ext>
            </a:extLst>
          </p:cNvPr>
          <p:cNvSpPr>
            <a:spLocks noGrp="1"/>
          </p:cNvSpPr>
          <p:nvPr>
            <p:ph idx="1"/>
          </p:nvPr>
        </p:nvSpPr>
        <p:spPr>
          <a:xfrm>
            <a:off x="476249" y="1809748"/>
            <a:ext cx="11477151" cy="5048251"/>
          </a:xfrm>
        </p:spPr>
        <p:txBody>
          <a:bodyPr>
            <a:normAutofit fontScale="92500" lnSpcReduction="20000"/>
          </a:bodyPr>
          <a:lstStyle/>
          <a:p>
            <a:pPr marL="0" indent="0">
              <a:spcBef>
                <a:spcPts val="0"/>
              </a:spcBef>
              <a:buNone/>
            </a:pPr>
            <a:r>
              <a:rPr lang="pt-BR" sz="2400" dirty="0"/>
              <a:t>4.    Arquitetar colaborativamente </a:t>
            </a:r>
            <a:r>
              <a:rPr lang="pt-BR" sz="2400" b="1" dirty="0"/>
              <a:t>percursos hipertextuais</a:t>
            </a:r>
          </a:p>
          <a:p>
            <a:pPr lvl="1">
              <a:lnSpc>
                <a:spcPct val="120000"/>
              </a:lnSpc>
              <a:spcBef>
                <a:spcPts val="0"/>
              </a:spcBef>
            </a:pPr>
            <a:r>
              <a:rPr lang="pt-BR" sz="1900" b="1" i="0" dirty="0">
                <a:solidFill>
                  <a:srgbClr val="5D5D5D"/>
                </a:solidFill>
                <a:effectLst/>
              </a:rPr>
              <a:t>Disponibilizar </a:t>
            </a:r>
            <a:r>
              <a:rPr lang="pt-BR" sz="1900" b="1" i="0" dirty="0">
                <a:effectLst/>
              </a:rPr>
              <a:t>múltiplas redes </a:t>
            </a:r>
            <a:r>
              <a:rPr lang="pt-BR" sz="1900" b="1" i="0" dirty="0">
                <a:solidFill>
                  <a:srgbClr val="5D5D5D"/>
                </a:solidFill>
                <a:effectLst/>
              </a:rPr>
              <a:t>articulatórias</a:t>
            </a:r>
            <a:r>
              <a:rPr lang="pt-BR" sz="1900" b="0" i="0" dirty="0">
                <a:solidFill>
                  <a:srgbClr val="5D5D5D"/>
                </a:solidFill>
                <a:effectLst/>
              </a:rPr>
              <a:t>, sabendo que não se propõe uma mensagem fechada, ao contrário, se oferecem informações em redes de conexões, permitindo ao receptor ampla liberdade de associações, de significações;</a:t>
            </a:r>
          </a:p>
          <a:p>
            <a:pPr lvl="1">
              <a:lnSpc>
                <a:spcPct val="120000"/>
              </a:lnSpc>
              <a:spcBef>
                <a:spcPts val="0"/>
              </a:spcBef>
            </a:pPr>
            <a:r>
              <a:rPr lang="pt-BR" sz="1900" b="0" i="0" dirty="0">
                <a:solidFill>
                  <a:srgbClr val="5D5D5D"/>
                </a:solidFill>
                <a:effectLst/>
              </a:rPr>
              <a:t>Articular o </a:t>
            </a:r>
            <a:r>
              <a:rPr lang="pt-BR" sz="1900" b="1" i="0" dirty="0">
                <a:solidFill>
                  <a:srgbClr val="5D5D5D"/>
                </a:solidFill>
                <a:effectLst/>
              </a:rPr>
              <a:t>percurso da aprendizagem em </a:t>
            </a:r>
            <a:r>
              <a:rPr lang="pt-BR" sz="1900" b="1" i="0" dirty="0">
                <a:effectLst/>
              </a:rPr>
              <a:t>caminhos diferentes</a:t>
            </a:r>
            <a:r>
              <a:rPr lang="pt-BR" sz="1900" b="0" i="0" dirty="0">
                <a:solidFill>
                  <a:srgbClr val="5D5D5D"/>
                </a:solidFill>
                <a:effectLst/>
              </a:rPr>
              <a:t>, multidisciplinares e transdisciplinares, em teias, em vários atalhos, reconectáveis a qualquer instante por mecanismos de associação;</a:t>
            </a:r>
          </a:p>
          <a:p>
            <a:pPr lvl="1">
              <a:lnSpc>
                <a:spcPct val="120000"/>
              </a:lnSpc>
              <a:spcBef>
                <a:spcPts val="0"/>
              </a:spcBef>
            </a:pPr>
            <a:r>
              <a:rPr lang="pt-BR" sz="1900" b="1" i="0" dirty="0">
                <a:solidFill>
                  <a:srgbClr val="5D5D5D"/>
                </a:solidFill>
                <a:effectLst/>
              </a:rPr>
              <a:t>Explorar as vantagens do </a:t>
            </a:r>
            <a:r>
              <a:rPr lang="pt-BR" sz="1900" b="1" i="0" dirty="0">
                <a:effectLst/>
              </a:rPr>
              <a:t>hipertexto</a:t>
            </a:r>
            <a:r>
              <a:rPr lang="pt-BR" sz="1900" b="0" i="0" dirty="0">
                <a:solidFill>
                  <a:srgbClr val="5D5D5D"/>
                </a:solidFill>
                <a:effectLst/>
              </a:rPr>
              <a:t>: disponibilizar os dados de conhecimento exuberantemente conectados e em múltiplas camadas ligadas a pontos que facilitem o acesso e o cruzamento de informações e de participações;</a:t>
            </a:r>
          </a:p>
          <a:p>
            <a:pPr lvl="1">
              <a:lnSpc>
                <a:spcPct val="120000"/>
              </a:lnSpc>
              <a:spcBef>
                <a:spcPts val="0"/>
              </a:spcBef>
            </a:pPr>
            <a:r>
              <a:rPr lang="pt-BR" sz="1900" b="0" i="0" dirty="0">
                <a:solidFill>
                  <a:srgbClr val="5D5D5D"/>
                </a:solidFill>
                <a:effectLst/>
              </a:rPr>
              <a:t>Implementar no roteiro do curso diferentes desenhos e </a:t>
            </a:r>
            <a:r>
              <a:rPr lang="pt-BR" sz="1900" b="1" i="0" dirty="0">
                <a:solidFill>
                  <a:srgbClr val="5D5D5D"/>
                </a:solidFill>
                <a:effectLst/>
              </a:rPr>
              <a:t>múltiplas combinações de </a:t>
            </a:r>
            <a:r>
              <a:rPr lang="pt-BR" sz="1900" b="1" i="0" dirty="0">
                <a:effectLst/>
              </a:rPr>
              <a:t>linguagens</a:t>
            </a:r>
            <a:r>
              <a:rPr lang="pt-BR" sz="1900" b="1" i="0" dirty="0">
                <a:solidFill>
                  <a:srgbClr val="5D5D5D"/>
                </a:solidFill>
                <a:effectLst/>
              </a:rPr>
              <a:t> e </a:t>
            </a:r>
            <a:r>
              <a:rPr lang="pt-BR" sz="1900" b="1" i="0" dirty="0">
                <a:effectLst/>
              </a:rPr>
              <a:t>recursos</a:t>
            </a:r>
            <a:r>
              <a:rPr lang="pt-BR" sz="1900" b="1" i="0" dirty="0">
                <a:solidFill>
                  <a:srgbClr val="5D5D5D"/>
                </a:solidFill>
                <a:effectLst/>
              </a:rPr>
              <a:t> </a:t>
            </a:r>
            <a:r>
              <a:rPr lang="pt-BR" sz="1900" b="0" i="0" dirty="0">
                <a:solidFill>
                  <a:srgbClr val="5D5D5D"/>
                </a:solidFill>
                <a:effectLst/>
              </a:rPr>
              <a:t>educacionais retirados do universo cultural do estudante e atento aos seus </a:t>
            </a:r>
            <a:r>
              <a:rPr lang="pt-BR" sz="1900" b="1" i="0" dirty="0">
                <a:solidFill>
                  <a:srgbClr val="5D5D5D"/>
                </a:solidFill>
                <a:effectLst/>
              </a:rPr>
              <a:t>eixos de interesse</a:t>
            </a:r>
            <a:r>
              <a:rPr lang="pt-BR" sz="1900" b="0" i="0" dirty="0">
                <a:solidFill>
                  <a:srgbClr val="5D5D5D"/>
                </a:solidFill>
                <a:effectLst/>
              </a:rPr>
              <a:t>;</a:t>
            </a:r>
          </a:p>
          <a:p>
            <a:pPr lvl="1">
              <a:lnSpc>
                <a:spcPct val="120000"/>
              </a:lnSpc>
              <a:spcBef>
                <a:spcPts val="0"/>
              </a:spcBef>
            </a:pPr>
            <a:r>
              <a:rPr lang="pt-BR" sz="1900" b="0" i="0" dirty="0">
                <a:solidFill>
                  <a:srgbClr val="5D5D5D"/>
                </a:solidFill>
                <a:effectLst/>
              </a:rPr>
              <a:t>Oferecer </a:t>
            </a:r>
            <a:r>
              <a:rPr lang="pt-BR" sz="1900" b="1" i="0" dirty="0">
                <a:effectLst/>
              </a:rPr>
              <a:t>múltiplas informações </a:t>
            </a:r>
            <a:r>
              <a:rPr lang="pt-BR" sz="1900" b="0" i="0" dirty="0">
                <a:solidFill>
                  <a:srgbClr val="5D5D5D"/>
                </a:solidFill>
                <a:effectLst/>
              </a:rPr>
              <a:t>(em imagens, sons, textos etc.) utilizando ou não tecnologias digitais, mas sabendo que estas potencializam ações que resultam em </a:t>
            </a:r>
            <a:r>
              <a:rPr lang="pt-BR" sz="1900" b="1" i="0" dirty="0">
                <a:solidFill>
                  <a:srgbClr val="5D5D5D"/>
                </a:solidFill>
                <a:effectLst/>
              </a:rPr>
              <a:t>conectividade, autoria e colaboração </a:t>
            </a:r>
            <a:r>
              <a:rPr lang="pt-BR" sz="1900" b="0" i="0" dirty="0">
                <a:solidFill>
                  <a:srgbClr val="5D5D5D"/>
                </a:solidFill>
                <a:effectLst/>
              </a:rPr>
              <a:t>na construção da comunicação e do conhecimento;</a:t>
            </a:r>
          </a:p>
          <a:p>
            <a:pPr lvl="1">
              <a:lnSpc>
                <a:spcPct val="120000"/>
              </a:lnSpc>
              <a:spcBef>
                <a:spcPts val="0"/>
              </a:spcBef>
            </a:pPr>
            <a:r>
              <a:rPr lang="pt-BR" sz="1900" b="0" i="0" dirty="0">
                <a:solidFill>
                  <a:srgbClr val="5D5D5D"/>
                </a:solidFill>
                <a:effectLst/>
              </a:rPr>
              <a:t>Ensejar (oferecer ocasião de…) e urdir (dispor entrelaçados os fios da teia, enredar) </a:t>
            </a:r>
            <a:r>
              <a:rPr lang="pt-BR" sz="1900" b="1" i="0" dirty="0">
                <a:solidFill>
                  <a:srgbClr val="5D5D5D"/>
                </a:solidFill>
                <a:effectLst/>
              </a:rPr>
              <a:t>múltiplos percursos para </a:t>
            </a:r>
            <a:r>
              <a:rPr lang="pt-BR" sz="1900" b="1" i="0" dirty="0">
                <a:effectLst/>
              </a:rPr>
              <a:t>conexões e expressões</a:t>
            </a:r>
            <a:r>
              <a:rPr lang="pt-BR" sz="1900" b="0" i="0" dirty="0">
                <a:effectLst/>
              </a:rPr>
              <a:t> </a:t>
            </a:r>
            <a:r>
              <a:rPr lang="pt-BR" sz="1900" b="0" i="0" dirty="0">
                <a:solidFill>
                  <a:srgbClr val="5D5D5D"/>
                </a:solidFill>
                <a:effectLst/>
              </a:rPr>
              <a:t>com que os discentes possam contar no ato de manipular as informações e percorrer percursos arquitetados.</a:t>
            </a:r>
            <a:endParaRPr lang="pt-BR" sz="1900" dirty="0"/>
          </a:p>
        </p:txBody>
      </p:sp>
    </p:spTree>
    <p:extLst>
      <p:ext uri="{BB962C8B-B14F-4D97-AF65-F5344CB8AC3E}">
        <p14:creationId xmlns:p14="http://schemas.microsoft.com/office/powerpoint/2010/main" val="24472044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43A39D-1367-4605-BB0A-2DDFE65FA2D4}"/>
              </a:ext>
            </a:extLst>
          </p:cNvPr>
          <p:cNvSpPr>
            <a:spLocks noGrp="1"/>
          </p:cNvSpPr>
          <p:nvPr>
            <p:ph type="title"/>
          </p:nvPr>
        </p:nvSpPr>
        <p:spPr>
          <a:xfrm>
            <a:off x="838200" y="136526"/>
            <a:ext cx="10515600" cy="1325562"/>
          </a:xfrm>
        </p:spPr>
        <p:txBody>
          <a:bodyPr/>
          <a:lstStyle/>
          <a:p>
            <a:r>
              <a:rPr lang="pt-BR" dirty="0"/>
              <a:t>Sugestões para mobilizar </a:t>
            </a:r>
            <a:br>
              <a:rPr lang="pt-BR" dirty="0"/>
            </a:br>
            <a:r>
              <a:rPr lang="pt-BR" dirty="0"/>
              <a:t>a interatividade na sala de aula</a:t>
            </a:r>
            <a:r>
              <a:rPr lang="en-US" dirty="0"/>
              <a:t> </a:t>
            </a:r>
            <a:r>
              <a:rPr lang="en-US" dirty="0" err="1"/>
              <a:t>híbrida</a:t>
            </a:r>
            <a:endParaRPr lang="pt-BR" dirty="0"/>
          </a:p>
        </p:txBody>
      </p:sp>
      <p:sp>
        <p:nvSpPr>
          <p:cNvPr id="3" name="Espaço Reservado para Conteúdo 2">
            <a:extLst>
              <a:ext uri="{FF2B5EF4-FFF2-40B4-BE49-F238E27FC236}">
                <a16:creationId xmlns:a16="http://schemas.microsoft.com/office/drawing/2014/main" id="{44AB2238-351B-431D-8778-601275652C25}"/>
              </a:ext>
            </a:extLst>
          </p:cNvPr>
          <p:cNvSpPr>
            <a:spLocks noGrp="1"/>
          </p:cNvSpPr>
          <p:nvPr>
            <p:ph idx="1"/>
          </p:nvPr>
        </p:nvSpPr>
        <p:spPr>
          <a:xfrm>
            <a:off x="476250" y="1809749"/>
            <a:ext cx="11353800" cy="4911725"/>
          </a:xfrm>
        </p:spPr>
        <p:txBody>
          <a:bodyPr>
            <a:normAutofit/>
          </a:bodyPr>
          <a:lstStyle/>
          <a:p>
            <a:pPr marL="0" indent="0">
              <a:buNone/>
            </a:pPr>
            <a:r>
              <a:rPr lang="pt-BR" sz="2400" dirty="0"/>
              <a:t>5.   </a:t>
            </a:r>
            <a:r>
              <a:rPr lang="pt-BR" sz="2400" b="1" dirty="0"/>
              <a:t>Mobilizar a experiência do conhecimento</a:t>
            </a:r>
          </a:p>
          <a:p>
            <a:pPr lvl="1">
              <a:lnSpc>
                <a:spcPct val="110000"/>
              </a:lnSpc>
            </a:pPr>
            <a:r>
              <a:rPr lang="pt-BR" sz="1900" b="0" i="0" dirty="0">
                <a:solidFill>
                  <a:srgbClr val="5D5D5D"/>
                </a:solidFill>
                <a:effectLst/>
                <a:latin typeface="Lato"/>
              </a:rPr>
              <a:t>Modelar os domínios do conhecimento como </a:t>
            </a:r>
            <a:r>
              <a:rPr lang="pt-BR" sz="1900" b="1" i="0" dirty="0">
                <a:effectLst/>
                <a:latin typeface="Lato"/>
              </a:rPr>
              <a:t>espaços conceituais</a:t>
            </a:r>
            <a:r>
              <a:rPr lang="pt-BR" sz="1900" b="0" i="0" dirty="0">
                <a:solidFill>
                  <a:srgbClr val="5D5D5D"/>
                </a:solidFill>
                <a:effectLst/>
                <a:latin typeface="Lato"/>
              </a:rPr>
              <a:t>, nos quais os discentes possam construir os </a:t>
            </a:r>
            <a:r>
              <a:rPr lang="pt-BR" sz="1900" b="1" i="0" dirty="0">
                <a:solidFill>
                  <a:srgbClr val="5D5D5D"/>
                </a:solidFill>
                <a:effectLst/>
                <a:latin typeface="Lato"/>
              </a:rPr>
              <a:t>próprios mapas </a:t>
            </a:r>
            <a:r>
              <a:rPr lang="pt-BR" sz="1900" b="0" i="0" dirty="0">
                <a:solidFill>
                  <a:srgbClr val="5D5D5D"/>
                </a:solidFill>
                <a:effectLst/>
                <a:latin typeface="Lato"/>
              </a:rPr>
              <a:t>e conduzir suas </a:t>
            </a:r>
            <a:r>
              <a:rPr lang="pt-BR" sz="1900" b="1" i="0" dirty="0">
                <a:solidFill>
                  <a:srgbClr val="5D5D5D"/>
                </a:solidFill>
                <a:effectLst/>
                <a:latin typeface="Lato"/>
              </a:rPr>
              <a:t>explorações</a:t>
            </a:r>
            <a:r>
              <a:rPr lang="pt-BR" sz="1900" b="0" i="0" dirty="0">
                <a:solidFill>
                  <a:srgbClr val="5D5D5D"/>
                </a:solidFill>
                <a:effectLst/>
                <a:latin typeface="Lato"/>
              </a:rPr>
              <a:t>, considerando os conteúdos como </a:t>
            </a:r>
            <a:r>
              <a:rPr lang="pt-BR" sz="1900" b="1" i="0" dirty="0">
                <a:solidFill>
                  <a:srgbClr val="5D5D5D"/>
                </a:solidFill>
                <a:effectLst/>
                <a:latin typeface="Lato"/>
              </a:rPr>
              <a:t>pontos de partida, e não de chegada</a:t>
            </a:r>
            <a:r>
              <a:rPr lang="pt-BR" sz="1900" b="0" i="0" dirty="0">
                <a:solidFill>
                  <a:srgbClr val="5D5D5D"/>
                </a:solidFill>
                <a:effectLst/>
                <a:latin typeface="Lato"/>
              </a:rPr>
              <a:t>, no processo de construção do conhecimento;</a:t>
            </a:r>
          </a:p>
          <a:p>
            <a:pPr lvl="1">
              <a:lnSpc>
                <a:spcPct val="110000"/>
              </a:lnSpc>
            </a:pPr>
            <a:r>
              <a:rPr lang="pt-BR" sz="1900" b="0" i="0" dirty="0">
                <a:solidFill>
                  <a:srgbClr val="5D5D5D"/>
                </a:solidFill>
                <a:effectLst/>
                <a:latin typeface="Lato"/>
              </a:rPr>
              <a:t>Desenvolver atividades que não só propiciem a </a:t>
            </a:r>
            <a:r>
              <a:rPr lang="pt-BR" sz="1900" b="1" i="0" dirty="0">
                <a:effectLst/>
                <a:latin typeface="Lato"/>
              </a:rPr>
              <a:t>livre expressão</a:t>
            </a:r>
            <a:r>
              <a:rPr lang="pt-BR" sz="1900" b="0" i="0" dirty="0">
                <a:solidFill>
                  <a:srgbClr val="5D5D5D"/>
                </a:solidFill>
                <a:effectLst/>
                <a:latin typeface="Lato"/>
              </a:rPr>
              <a:t>, o </a:t>
            </a:r>
            <a:r>
              <a:rPr lang="pt-BR" sz="1900" b="1" i="0" dirty="0">
                <a:effectLst/>
                <a:latin typeface="Lato"/>
              </a:rPr>
              <a:t>confronto de ideias </a:t>
            </a:r>
            <a:r>
              <a:rPr lang="pt-BR" sz="1900" b="0" i="0" dirty="0">
                <a:solidFill>
                  <a:srgbClr val="5D5D5D"/>
                </a:solidFill>
                <a:effectLst/>
                <a:latin typeface="Lato"/>
              </a:rPr>
              <a:t>e a </a:t>
            </a:r>
            <a:r>
              <a:rPr lang="pt-BR" sz="1900" b="1" i="0" dirty="0">
                <a:effectLst/>
                <a:latin typeface="Lato"/>
              </a:rPr>
              <a:t>colaboração</a:t>
            </a:r>
            <a:r>
              <a:rPr lang="pt-BR" sz="1900" b="0" i="0" dirty="0">
                <a:solidFill>
                  <a:srgbClr val="5D5D5D"/>
                </a:solidFill>
                <a:effectLst/>
                <a:latin typeface="Lato"/>
              </a:rPr>
              <a:t> entre os estudantes, mas que permitam, também, o aguçamento da observação e interpretação das atitudes dos atores envolvidos;</a:t>
            </a:r>
          </a:p>
          <a:p>
            <a:pPr lvl="1">
              <a:lnSpc>
                <a:spcPct val="110000"/>
              </a:lnSpc>
            </a:pPr>
            <a:r>
              <a:rPr lang="pt-BR" sz="1900" b="0" i="0" dirty="0">
                <a:solidFill>
                  <a:srgbClr val="5D5D5D"/>
                </a:solidFill>
                <a:effectLst/>
                <a:latin typeface="Lato"/>
              </a:rPr>
              <a:t>Implementar situações de aprendizagem que </a:t>
            </a:r>
            <a:r>
              <a:rPr lang="pt-BR" sz="1900" b="1" i="0" dirty="0">
                <a:solidFill>
                  <a:srgbClr val="5D5D5D"/>
                </a:solidFill>
                <a:effectLst/>
                <a:latin typeface="Lato"/>
              </a:rPr>
              <a:t>considerem as </a:t>
            </a:r>
            <a:r>
              <a:rPr lang="pt-BR" sz="1900" b="1" i="0" dirty="0">
                <a:effectLst/>
                <a:latin typeface="Lato"/>
              </a:rPr>
              <a:t>experiências</a:t>
            </a:r>
            <a:r>
              <a:rPr lang="pt-BR" sz="1900" b="1" i="0" dirty="0">
                <a:solidFill>
                  <a:srgbClr val="5D5D5D"/>
                </a:solidFill>
                <a:effectLst/>
                <a:latin typeface="Lato"/>
              </a:rPr>
              <a:t>, os </a:t>
            </a:r>
            <a:r>
              <a:rPr lang="pt-BR" sz="1900" b="1" i="0" dirty="0">
                <a:effectLst/>
                <a:latin typeface="Lato"/>
              </a:rPr>
              <a:t>conhecimentos</a:t>
            </a:r>
            <a:r>
              <a:rPr lang="pt-BR" sz="1900" b="1" i="0" dirty="0">
                <a:solidFill>
                  <a:srgbClr val="5D5D5D"/>
                </a:solidFill>
                <a:effectLst/>
                <a:latin typeface="Lato"/>
              </a:rPr>
              <a:t> e as </a:t>
            </a:r>
            <a:r>
              <a:rPr lang="pt-BR" sz="1900" b="1" i="0" dirty="0">
                <a:effectLst/>
                <a:latin typeface="Lato"/>
              </a:rPr>
              <a:t>expectativas</a:t>
            </a:r>
            <a:r>
              <a:rPr lang="pt-BR" sz="1900" b="0" i="0" dirty="0">
                <a:solidFill>
                  <a:srgbClr val="5D5D5D"/>
                </a:solidFill>
                <a:effectLst/>
                <a:latin typeface="Lato"/>
              </a:rPr>
              <a:t> que os estudantes trazem consigo.</a:t>
            </a:r>
          </a:p>
          <a:p>
            <a:pPr marL="457200" indent="-457200">
              <a:buFont typeface="+mj-lt"/>
              <a:buAutoNum type="arabicPeriod"/>
            </a:pPr>
            <a:endParaRPr lang="pt-BR" sz="2400" dirty="0"/>
          </a:p>
        </p:txBody>
      </p:sp>
    </p:spTree>
    <p:extLst>
      <p:ext uri="{BB962C8B-B14F-4D97-AF65-F5344CB8AC3E}">
        <p14:creationId xmlns:p14="http://schemas.microsoft.com/office/powerpoint/2010/main" val="13140818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4B32D9-089F-4828-B5A5-5269D9341012}"/>
              </a:ext>
            </a:extLst>
          </p:cNvPr>
          <p:cNvSpPr>
            <a:spLocks noGrp="1"/>
          </p:cNvSpPr>
          <p:nvPr>
            <p:ph type="title"/>
          </p:nvPr>
        </p:nvSpPr>
        <p:spPr>
          <a:xfrm>
            <a:off x="838200" y="18255"/>
            <a:ext cx="10515600" cy="1325563"/>
          </a:xfrm>
        </p:spPr>
        <p:txBody>
          <a:bodyPr/>
          <a:lstStyle/>
          <a:p>
            <a:r>
              <a:rPr lang="en-US" dirty="0" err="1"/>
              <a:t>Mapa</a:t>
            </a:r>
            <a:r>
              <a:rPr lang="en-US" dirty="0"/>
              <a:t> mental do capítulo</a:t>
            </a:r>
            <a:endParaRPr lang="pt-BR" dirty="0"/>
          </a:p>
        </p:txBody>
      </p:sp>
      <p:pic>
        <p:nvPicPr>
          <p:cNvPr id="8" name="Imagem 7">
            <a:extLst>
              <a:ext uri="{FF2B5EF4-FFF2-40B4-BE49-F238E27FC236}">
                <a16:creationId xmlns:a16="http://schemas.microsoft.com/office/drawing/2014/main" id="{EE1EDEE7-99CA-44E1-9DF3-ED12260D528A}"/>
              </a:ext>
            </a:extLst>
          </p:cNvPr>
          <p:cNvPicPr>
            <a:picLocks noChangeAspect="1"/>
          </p:cNvPicPr>
          <p:nvPr/>
        </p:nvPicPr>
        <p:blipFill rotWithShape="1">
          <a:blip r:embed="rId2">
            <a:clrChange>
              <a:clrFrom>
                <a:srgbClr val="FCFCFC"/>
              </a:clrFrom>
              <a:clrTo>
                <a:srgbClr val="FCFCFC">
                  <a:alpha val="0"/>
                </a:srgbClr>
              </a:clrTo>
            </a:clrChange>
          </a:blip>
          <a:srcRect t="8240" b="7685"/>
          <a:stretch/>
        </p:blipFill>
        <p:spPr>
          <a:xfrm>
            <a:off x="114300" y="1200308"/>
            <a:ext cx="11963400" cy="5657692"/>
          </a:xfrm>
          <a:prstGeom prst="rect">
            <a:avLst/>
          </a:prstGeom>
        </p:spPr>
      </p:pic>
    </p:spTree>
    <p:extLst>
      <p:ext uri="{BB962C8B-B14F-4D97-AF65-F5344CB8AC3E}">
        <p14:creationId xmlns:p14="http://schemas.microsoft.com/office/powerpoint/2010/main" val="16974578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1">
            <a:extLst>
              <a:ext uri="{FF2B5EF4-FFF2-40B4-BE49-F238E27FC236}">
                <a16:creationId xmlns:a16="http://schemas.microsoft.com/office/drawing/2014/main" id="{F49A818F-C2FD-4D5B-8343-BEA0B67FA500}"/>
              </a:ext>
            </a:extLst>
          </p:cNvPr>
          <p:cNvGrpSpPr/>
          <p:nvPr/>
        </p:nvGrpSpPr>
        <p:grpSpPr>
          <a:xfrm>
            <a:off x="1729499" y="1389914"/>
            <a:ext cx="8388111" cy="5377098"/>
            <a:chOff x="1469111" y="923400"/>
            <a:chExt cx="9264995" cy="5939214"/>
          </a:xfrm>
        </p:grpSpPr>
        <p:sp>
          <p:nvSpPr>
            <p:cNvPr id="36867" name="Text Box 15"/>
            <p:cNvSpPr txBox="1">
              <a:spLocks noChangeArrowheads="1"/>
            </p:cNvSpPr>
            <p:nvPr/>
          </p:nvSpPr>
          <p:spPr bwMode="auto">
            <a:xfrm>
              <a:off x="6179851" y="6210560"/>
              <a:ext cx="204043" cy="645907"/>
            </a:xfrm>
            <a:prstGeom prst="rect">
              <a:avLst/>
            </a:prstGeom>
            <a:noFill/>
            <a:ln w="9525">
              <a:noFill/>
              <a:miter lim="800000"/>
              <a:headEnd/>
              <a:tailEnd/>
            </a:ln>
          </p:spPr>
          <p:txBody>
            <a:bodyPr wrap="none">
              <a:spAutoFit/>
            </a:bodyPr>
            <a:lstStyle/>
            <a:p>
              <a:pPr eaLnBrk="0" hangingPunct="0">
                <a:spcBef>
                  <a:spcPct val="20000"/>
                </a:spcBef>
              </a:pPr>
              <a:endParaRPr lang="pt-PT" sz="3200"/>
            </a:p>
          </p:txBody>
        </p:sp>
        <p:sp>
          <p:nvSpPr>
            <p:cNvPr id="36869" name="Text Box 17"/>
            <p:cNvSpPr txBox="1">
              <a:spLocks noChangeArrowheads="1"/>
            </p:cNvSpPr>
            <p:nvPr/>
          </p:nvSpPr>
          <p:spPr bwMode="auto">
            <a:xfrm>
              <a:off x="1469111" y="3331497"/>
              <a:ext cx="2097222" cy="373946"/>
            </a:xfrm>
            <a:prstGeom prst="rect">
              <a:avLst/>
            </a:prstGeom>
            <a:noFill/>
            <a:ln w="9525">
              <a:noFill/>
              <a:miter lim="800000"/>
              <a:headEnd/>
              <a:tailEnd/>
            </a:ln>
          </p:spPr>
          <p:txBody>
            <a:bodyPr wrap="square">
              <a:spAutoFit/>
            </a:bodyPr>
            <a:lstStyle/>
            <a:p>
              <a:pPr algn="ctr" eaLnBrk="0" hangingPunct="0"/>
              <a:r>
                <a:rPr lang="pt-BR" sz="1600" b="1" dirty="0"/>
                <a:t>Loyola</a:t>
              </a:r>
              <a:r>
                <a:rPr lang="pt-BR" sz="1600" dirty="0"/>
                <a:t>, 4ªed.</a:t>
              </a:r>
              <a:r>
                <a:rPr lang="pt-BR" sz="1600" b="1" dirty="0"/>
                <a:t> </a:t>
              </a:r>
              <a:r>
                <a:rPr lang="pt-BR" sz="1600" dirty="0"/>
                <a:t>2012</a:t>
              </a:r>
            </a:p>
          </p:txBody>
        </p:sp>
        <p:pic>
          <p:nvPicPr>
            <p:cNvPr id="36870" name="Picture 18" descr="Gedisa_livro"/>
            <p:cNvPicPr>
              <a:picLocks noChangeAspect="1" noChangeArrowheads="1"/>
            </p:cNvPicPr>
            <p:nvPr/>
          </p:nvPicPr>
          <p:blipFill>
            <a:blip r:embed="rId2"/>
            <a:srcRect/>
            <a:stretch>
              <a:fillRect/>
            </a:stretch>
          </p:blipFill>
          <p:spPr bwMode="auto">
            <a:xfrm>
              <a:off x="6435791" y="960699"/>
              <a:ext cx="1735956" cy="2350217"/>
            </a:xfrm>
            <a:prstGeom prst="rect">
              <a:avLst/>
            </a:prstGeom>
            <a:noFill/>
            <a:ln w="9525">
              <a:noFill/>
              <a:miter lim="800000"/>
              <a:headEnd/>
              <a:tailEnd/>
            </a:ln>
          </p:spPr>
        </p:pic>
        <p:pic>
          <p:nvPicPr>
            <p:cNvPr id="36872" name="Imagem 2"/>
            <p:cNvPicPr>
              <a:picLocks noChangeAspect="1"/>
            </p:cNvPicPr>
            <p:nvPr/>
          </p:nvPicPr>
          <p:blipFill>
            <a:blip r:embed="rId3"/>
            <a:srcRect/>
            <a:stretch>
              <a:fillRect/>
            </a:stretch>
          </p:blipFill>
          <p:spPr bwMode="auto">
            <a:xfrm>
              <a:off x="4010475" y="960699"/>
              <a:ext cx="1784350" cy="2351087"/>
            </a:xfrm>
            <a:prstGeom prst="rect">
              <a:avLst/>
            </a:prstGeom>
            <a:noFill/>
            <a:ln w="9525">
              <a:noFill/>
              <a:miter lim="800000"/>
              <a:headEnd/>
              <a:tailEnd/>
            </a:ln>
          </p:spPr>
        </p:pic>
        <p:pic>
          <p:nvPicPr>
            <p:cNvPr id="36873" name="Imagem 5"/>
            <p:cNvPicPr>
              <a:picLocks noChangeAspect="1"/>
            </p:cNvPicPr>
            <p:nvPr/>
          </p:nvPicPr>
          <p:blipFill>
            <a:blip r:embed="rId4"/>
            <a:srcRect/>
            <a:stretch>
              <a:fillRect/>
            </a:stretch>
          </p:blipFill>
          <p:spPr bwMode="auto">
            <a:xfrm>
              <a:off x="6105238" y="3902335"/>
              <a:ext cx="6350" cy="6350"/>
            </a:xfrm>
            <a:prstGeom prst="rect">
              <a:avLst/>
            </a:prstGeom>
            <a:noFill/>
            <a:ln w="9525">
              <a:noFill/>
              <a:miter lim="800000"/>
              <a:headEnd/>
              <a:tailEnd/>
            </a:ln>
          </p:spPr>
        </p:pic>
        <p:pic>
          <p:nvPicPr>
            <p:cNvPr id="36874" name="Imagem 6"/>
            <p:cNvPicPr>
              <a:picLocks noChangeAspect="1"/>
            </p:cNvPicPr>
            <p:nvPr/>
          </p:nvPicPr>
          <p:blipFill>
            <a:blip r:embed="rId4"/>
            <a:srcRect/>
            <a:stretch>
              <a:fillRect/>
            </a:stretch>
          </p:blipFill>
          <p:spPr bwMode="auto">
            <a:xfrm>
              <a:off x="6105238" y="3902335"/>
              <a:ext cx="6350" cy="6350"/>
            </a:xfrm>
            <a:prstGeom prst="rect">
              <a:avLst/>
            </a:prstGeom>
            <a:noFill/>
            <a:ln w="9525">
              <a:noFill/>
              <a:miter lim="800000"/>
              <a:headEnd/>
              <a:tailEnd/>
            </a:ln>
          </p:spPr>
        </p:pic>
        <p:pic>
          <p:nvPicPr>
            <p:cNvPr id="36875" name="Imagem 9"/>
            <p:cNvPicPr>
              <a:picLocks noChangeAspect="1"/>
            </p:cNvPicPr>
            <p:nvPr/>
          </p:nvPicPr>
          <p:blipFill>
            <a:blip r:embed="rId5"/>
            <a:srcRect/>
            <a:stretch>
              <a:fillRect/>
            </a:stretch>
          </p:blipFill>
          <p:spPr bwMode="auto">
            <a:xfrm>
              <a:off x="2857345" y="4104462"/>
              <a:ext cx="1698493" cy="2362450"/>
            </a:xfrm>
            <a:prstGeom prst="rect">
              <a:avLst/>
            </a:prstGeom>
            <a:noFill/>
            <a:ln w="9525">
              <a:noFill/>
              <a:miter lim="800000"/>
              <a:headEnd/>
              <a:tailEnd/>
            </a:ln>
          </p:spPr>
        </p:pic>
        <p:pic>
          <p:nvPicPr>
            <p:cNvPr id="36877" name="Picture 16"/>
            <p:cNvPicPr>
              <a:picLocks noChangeAspect="1" noChangeArrowheads="1"/>
            </p:cNvPicPr>
            <p:nvPr/>
          </p:nvPicPr>
          <p:blipFill>
            <a:blip r:embed="rId6"/>
            <a:srcRect/>
            <a:stretch>
              <a:fillRect/>
            </a:stretch>
          </p:blipFill>
          <p:spPr bwMode="auto">
            <a:xfrm>
              <a:off x="7592670" y="4073730"/>
              <a:ext cx="1766811" cy="2423915"/>
            </a:xfrm>
            <a:prstGeom prst="rect">
              <a:avLst/>
            </a:prstGeom>
            <a:noFill/>
            <a:ln w="9525">
              <a:noFill/>
              <a:miter lim="800000"/>
              <a:headEnd/>
              <a:tailEnd/>
            </a:ln>
          </p:spPr>
        </p:pic>
        <p:pic>
          <p:nvPicPr>
            <p:cNvPr id="36879" name="Picture 17"/>
            <p:cNvPicPr>
              <a:picLocks noChangeAspect="1" noChangeArrowheads="1"/>
            </p:cNvPicPr>
            <p:nvPr/>
          </p:nvPicPr>
          <p:blipFill>
            <a:blip r:embed="rId7"/>
            <a:srcRect/>
            <a:stretch>
              <a:fillRect/>
            </a:stretch>
          </p:blipFill>
          <p:spPr bwMode="auto">
            <a:xfrm>
              <a:off x="8812714" y="923400"/>
              <a:ext cx="1745562" cy="2412162"/>
            </a:xfrm>
            <a:prstGeom prst="rect">
              <a:avLst/>
            </a:prstGeom>
            <a:noFill/>
            <a:ln w="9525">
              <a:noFill/>
              <a:miter lim="800000"/>
              <a:headEnd/>
              <a:tailEnd/>
            </a:ln>
          </p:spPr>
        </p:pic>
        <p:pic>
          <p:nvPicPr>
            <p:cNvPr id="36880" name="Picture 18"/>
            <p:cNvPicPr>
              <a:picLocks noChangeAspect="1" noChangeArrowheads="1"/>
            </p:cNvPicPr>
            <p:nvPr/>
          </p:nvPicPr>
          <p:blipFill>
            <a:blip r:embed="rId8"/>
            <a:srcRect/>
            <a:stretch>
              <a:fillRect/>
            </a:stretch>
          </p:blipFill>
          <p:spPr bwMode="auto">
            <a:xfrm>
              <a:off x="1662637" y="960699"/>
              <a:ext cx="1706872" cy="2379000"/>
            </a:xfrm>
            <a:prstGeom prst="rect">
              <a:avLst/>
            </a:prstGeom>
            <a:noFill/>
            <a:ln w="9525">
              <a:noFill/>
              <a:miter lim="800000"/>
              <a:headEnd/>
              <a:tailEnd/>
            </a:ln>
          </p:spPr>
        </p:pic>
        <p:pic>
          <p:nvPicPr>
            <p:cNvPr id="18" name="Imagem 2" descr="C:\Users\Paulo Cardo\Dropbox\P Cardo - C Gonçalves\3d\White Edi\Col Tecnologias Educativas e Inovação Pedagógica\FP DOCENCIA ONLINE_K_FP.jpg"/>
            <p:cNvPicPr/>
            <p:nvPr/>
          </p:nvPicPr>
          <p:blipFill>
            <a:blip r:embed="rId9" cstate="print"/>
            <a:srcRect/>
            <a:stretch>
              <a:fillRect/>
            </a:stretch>
          </p:blipFill>
          <p:spPr bwMode="auto">
            <a:xfrm>
              <a:off x="5296333" y="4107663"/>
              <a:ext cx="1767036" cy="2356048"/>
            </a:xfrm>
            <a:prstGeom prst="rect">
              <a:avLst/>
            </a:prstGeom>
            <a:noFill/>
            <a:ln w="9525">
              <a:noFill/>
              <a:miter lim="800000"/>
              <a:headEnd/>
              <a:tailEnd/>
            </a:ln>
          </p:spPr>
        </p:pic>
        <p:sp>
          <p:nvSpPr>
            <p:cNvPr id="19" name="Text Box 17">
              <a:extLst>
                <a:ext uri="{FF2B5EF4-FFF2-40B4-BE49-F238E27FC236}">
                  <a16:creationId xmlns:a16="http://schemas.microsoft.com/office/drawing/2014/main" id="{8A2F6683-827B-4584-B826-D4996A964132}"/>
                </a:ext>
              </a:extLst>
            </p:cNvPr>
            <p:cNvSpPr txBox="1">
              <a:spLocks noChangeArrowheads="1"/>
            </p:cNvSpPr>
            <p:nvPr/>
          </p:nvSpPr>
          <p:spPr bwMode="auto">
            <a:xfrm>
              <a:off x="3851248" y="3331497"/>
              <a:ext cx="2097222" cy="373946"/>
            </a:xfrm>
            <a:prstGeom prst="rect">
              <a:avLst/>
            </a:prstGeom>
            <a:noFill/>
            <a:ln w="9525">
              <a:noFill/>
              <a:miter lim="800000"/>
              <a:headEnd/>
              <a:tailEnd/>
            </a:ln>
          </p:spPr>
          <p:txBody>
            <a:bodyPr wrap="square">
              <a:spAutoFit/>
            </a:bodyPr>
            <a:lstStyle/>
            <a:p>
              <a:pPr algn="ctr" eaLnBrk="0" hangingPunct="0"/>
              <a:r>
                <a:rPr lang="pt-BR" sz="1600" b="1" dirty="0"/>
                <a:t>Loyola</a:t>
              </a:r>
              <a:r>
                <a:rPr lang="pt-BR" sz="1600" dirty="0"/>
                <a:t>, 7ªed.</a:t>
              </a:r>
              <a:r>
                <a:rPr lang="pt-BR" sz="1600" b="1" dirty="0"/>
                <a:t> </a:t>
              </a:r>
              <a:r>
                <a:rPr lang="pt-BR" sz="1600" dirty="0"/>
                <a:t>2014</a:t>
              </a:r>
            </a:p>
          </p:txBody>
        </p:sp>
        <p:sp>
          <p:nvSpPr>
            <p:cNvPr id="20" name="Text Box 17">
              <a:extLst>
                <a:ext uri="{FF2B5EF4-FFF2-40B4-BE49-F238E27FC236}">
                  <a16:creationId xmlns:a16="http://schemas.microsoft.com/office/drawing/2014/main" id="{E2F1AA42-4BA2-45C3-8133-1F641C8C5F76}"/>
                </a:ext>
              </a:extLst>
            </p:cNvPr>
            <p:cNvSpPr txBox="1">
              <a:spLocks noChangeArrowheads="1"/>
            </p:cNvSpPr>
            <p:nvPr/>
          </p:nvSpPr>
          <p:spPr bwMode="auto">
            <a:xfrm>
              <a:off x="6250841" y="3331497"/>
              <a:ext cx="2097222" cy="373946"/>
            </a:xfrm>
            <a:prstGeom prst="rect">
              <a:avLst/>
            </a:prstGeom>
            <a:noFill/>
            <a:ln w="9525">
              <a:noFill/>
              <a:miter lim="800000"/>
              <a:headEnd/>
              <a:tailEnd/>
            </a:ln>
          </p:spPr>
          <p:txBody>
            <a:bodyPr wrap="square">
              <a:spAutoFit/>
            </a:bodyPr>
            <a:lstStyle/>
            <a:p>
              <a:pPr algn="ctr" eaLnBrk="0" hangingPunct="0"/>
              <a:r>
                <a:rPr lang="pt-BR" sz="1600" b="1" dirty="0" err="1"/>
                <a:t>Gedisa</a:t>
              </a:r>
              <a:r>
                <a:rPr lang="pt-BR" sz="1600" dirty="0"/>
                <a:t>, 2005</a:t>
              </a:r>
            </a:p>
          </p:txBody>
        </p:sp>
        <p:sp>
          <p:nvSpPr>
            <p:cNvPr id="21" name="Text Box 17">
              <a:extLst>
                <a:ext uri="{FF2B5EF4-FFF2-40B4-BE49-F238E27FC236}">
                  <a16:creationId xmlns:a16="http://schemas.microsoft.com/office/drawing/2014/main" id="{98EC0238-31B6-48F5-92B2-09E54CBFFEA1}"/>
                </a:ext>
              </a:extLst>
            </p:cNvPr>
            <p:cNvSpPr txBox="1">
              <a:spLocks noChangeArrowheads="1"/>
            </p:cNvSpPr>
            <p:nvPr/>
          </p:nvSpPr>
          <p:spPr bwMode="auto">
            <a:xfrm>
              <a:off x="8636884" y="3331497"/>
              <a:ext cx="2097222" cy="373946"/>
            </a:xfrm>
            <a:prstGeom prst="rect">
              <a:avLst/>
            </a:prstGeom>
            <a:noFill/>
            <a:ln w="9525">
              <a:noFill/>
              <a:miter lim="800000"/>
              <a:headEnd/>
              <a:tailEnd/>
            </a:ln>
          </p:spPr>
          <p:txBody>
            <a:bodyPr wrap="square">
              <a:spAutoFit/>
            </a:bodyPr>
            <a:lstStyle/>
            <a:p>
              <a:pPr algn="ctr" eaLnBrk="0" hangingPunct="0"/>
              <a:r>
                <a:rPr lang="pt-BR" sz="1600" b="1" dirty="0"/>
                <a:t>Loyola</a:t>
              </a:r>
              <a:r>
                <a:rPr lang="pt-BR" sz="1600" dirty="0"/>
                <a:t>, 3ªed.</a:t>
              </a:r>
              <a:r>
                <a:rPr lang="pt-BR" sz="1600" b="1" dirty="0"/>
                <a:t> </a:t>
              </a:r>
              <a:r>
                <a:rPr lang="pt-BR" sz="1600" dirty="0"/>
                <a:t>2013</a:t>
              </a:r>
            </a:p>
          </p:txBody>
        </p:sp>
        <p:sp>
          <p:nvSpPr>
            <p:cNvPr id="22" name="Text Box 17">
              <a:extLst>
                <a:ext uri="{FF2B5EF4-FFF2-40B4-BE49-F238E27FC236}">
                  <a16:creationId xmlns:a16="http://schemas.microsoft.com/office/drawing/2014/main" id="{B66892B6-B9AA-4C22-851F-9502D2D75D2E}"/>
                </a:ext>
              </a:extLst>
            </p:cNvPr>
            <p:cNvSpPr txBox="1">
              <a:spLocks noChangeArrowheads="1"/>
            </p:cNvSpPr>
            <p:nvPr/>
          </p:nvSpPr>
          <p:spPr bwMode="auto">
            <a:xfrm>
              <a:off x="2682603" y="6484530"/>
              <a:ext cx="2097222" cy="373946"/>
            </a:xfrm>
            <a:prstGeom prst="rect">
              <a:avLst/>
            </a:prstGeom>
            <a:noFill/>
            <a:ln w="9525">
              <a:noFill/>
              <a:miter lim="800000"/>
              <a:headEnd/>
              <a:tailEnd/>
            </a:ln>
          </p:spPr>
          <p:txBody>
            <a:bodyPr wrap="square">
              <a:spAutoFit/>
            </a:bodyPr>
            <a:lstStyle/>
            <a:p>
              <a:pPr algn="ctr" eaLnBrk="0" hangingPunct="0"/>
              <a:r>
                <a:rPr lang="pt-BR" sz="1600" b="1" dirty="0" err="1"/>
                <a:t>Wak</a:t>
              </a:r>
              <a:r>
                <a:rPr lang="pt-BR" sz="1600" dirty="0"/>
                <a:t>, 2010</a:t>
              </a:r>
            </a:p>
          </p:txBody>
        </p:sp>
        <p:sp>
          <p:nvSpPr>
            <p:cNvPr id="23" name="Text Box 17">
              <a:extLst>
                <a:ext uri="{FF2B5EF4-FFF2-40B4-BE49-F238E27FC236}">
                  <a16:creationId xmlns:a16="http://schemas.microsoft.com/office/drawing/2014/main" id="{F322F85A-B040-4EE2-A325-7F907C327BCF}"/>
                </a:ext>
              </a:extLst>
            </p:cNvPr>
            <p:cNvSpPr txBox="1">
              <a:spLocks noChangeArrowheads="1"/>
            </p:cNvSpPr>
            <p:nvPr/>
          </p:nvSpPr>
          <p:spPr bwMode="auto">
            <a:xfrm>
              <a:off x="5131240" y="6484530"/>
              <a:ext cx="2097222" cy="373946"/>
            </a:xfrm>
            <a:prstGeom prst="rect">
              <a:avLst/>
            </a:prstGeom>
            <a:noFill/>
            <a:ln w="9525">
              <a:noFill/>
              <a:miter lim="800000"/>
              <a:headEnd/>
              <a:tailEnd/>
            </a:ln>
          </p:spPr>
          <p:txBody>
            <a:bodyPr wrap="square">
              <a:spAutoFit/>
            </a:bodyPr>
            <a:lstStyle/>
            <a:p>
              <a:pPr algn="ctr" eaLnBrk="0" hangingPunct="0"/>
              <a:r>
                <a:rPr lang="pt-BR" sz="1600" b="1" dirty="0" err="1"/>
                <a:t>Whitebooks</a:t>
              </a:r>
              <a:r>
                <a:rPr lang="pt-BR" sz="1600" dirty="0"/>
                <a:t>, 2015</a:t>
              </a:r>
            </a:p>
          </p:txBody>
        </p:sp>
        <p:sp>
          <p:nvSpPr>
            <p:cNvPr id="24" name="Text Box 17">
              <a:extLst>
                <a:ext uri="{FF2B5EF4-FFF2-40B4-BE49-F238E27FC236}">
                  <a16:creationId xmlns:a16="http://schemas.microsoft.com/office/drawing/2014/main" id="{E78CB910-9868-4BBF-ABB8-0D5C63DF7E43}"/>
                </a:ext>
              </a:extLst>
            </p:cNvPr>
            <p:cNvSpPr txBox="1">
              <a:spLocks noChangeArrowheads="1"/>
            </p:cNvSpPr>
            <p:nvPr/>
          </p:nvSpPr>
          <p:spPr bwMode="auto">
            <a:xfrm>
              <a:off x="7439614" y="6488668"/>
              <a:ext cx="2097222" cy="373946"/>
            </a:xfrm>
            <a:prstGeom prst="rect">
              <a:avLst/>
            </a:prstGeom>
            <a:noFill/>
            <a:ln w="9525">
              <a:noFill/>
              <a:miter lim="800000"/>
              <a:headEnd/>
              <a:tailEnd/>
            </a:ln>
          </p:spPr>
          <p:txBody>
            <a:bodyPr wrap="square">
              <a:spAutoFit/>
            </a:bodyPr>
            <a:lstStyle/>
            <a:p>
              <a:pPr algn="ctr" eaLnBrk="0" hangingPunct="0"/>
              <a:r>
                <a:rPr lang="pt-BR" sz="1600" b="1" dirty="0"/>
                <a:t>Loyola</a:t>
              </a:r>
              <a:r>
                <a:rPr lang="pt-BR" sz="1600" dirty="0"/>
                <a:t>, 2012</a:t>
              </a:r>
            </a:p>
          </p:txBody>
        </p:sp>
      </p:grpSp>
      <p:sp>
        <p:nvSpPr>
          <p:cNvPr id="3" name="Título 2">
            <a:extLst>
              <a:ext uri="{FF2B5EF4-FFF2-40B4-BE49-F238E27FC236}">
                <a16:creationId xmlns:a16="http://schemas.microsoft.com/office/drawing/2014/main" id="{E9B7481C-0306-4BBC-B667-78880712B626}"/>
              </a:ext>
            </a:extLst>
          </p:cNvPr>
          <p:cNvSpPr>
            <a:spLocks noGrp="1"/>
          </p:cNvSpPr>
          <p:nvPr>
            <p:ph type="title"/>
          </p:nvPr>
        </p:nvSpPr>
        <p:spPr/>
        <p:txBody>
          <a:bodyPr/>
          <a:lstStyle/>
          <a:p>
            <a:r>
              <a:rPr lang="pt-BR" dirty="0"/>
              <a:t>Saiba mais+</a:t>
            </a:r>
            <a:r>
              <a:rPr lang="pt-BR" dirty="0">
                <a:solidFill>
                  <a:schemeClr val="tx1">
                    <a:lumMod val="75000"/>
                    <a:lumOff val="25000"/>
                  </a:schemeClr>
                </a:solidFill>
              </a:rPr>
              <a:t>: outras obras do autor... </a:t>
            </a:r>
          </a:p>
        </p:txBody>
      </p:sp>
    </p:spTree>
    <p:extLst>
      <p:ext uri="{BB962C8B-B14F-4D97-AF65-F5344CB8AC3E}">
        <p14:creationId xmlns:p14="http://schemas.microsoft.com/office/powerpoint/2010/main" val="25501671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89954C06-1BA6-44E5-99D7-6CE7C69ECEB8}"/>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277143" y="1122394"/>
            <a:ext cx="9270207" cy="5597106"/>
          </a:xfrm>
          <a:prstGeom prst="rect">
            <a:avLst/>
          </a:prstGeom>
        </p:spPr>
      </p:pic>
      <p:sp>
        <p:nvSpPr>
          <p:cNvPr id="2" name="Título 1">
            <a:extLst>
              <a:ext uri="{FF2B5EF4-FFF2-40B4-BE49-F238E27FC236}">
                <a16:creationId xmlns:a16="http://schemas.microsoft.com/office/drawing/2014/main" id="{406C98EE-E90D-4080-A2AE-A1FEBE992252}"/>
              </a:ext>
            </a:extLst>
          </p:cNvPr>
          <p:cNvSpPr>
            <a:spLocks noGrp="1"/>
          </p:cNvSpPr>
          <p:nvPr>
            <p:ph type="title"/>
          </p:nvPr>
        </p:nvSpPr>
        <p:spPr>
          <a:xfrm>
            <a:off x="838200" y="18255"/>
            <a:ext cx="10515600" cy="1325563"/>
          </a:xfrm>
        </p:spPr>
        <p:txBody>
          <a:bodyPr anchor="ctr">
            <a:normAutofit/>
          </a:bodyPr>
          <a:lstStyle/>
          <a:p>
            <a:r>
              <a:rPr lang="pt-BR" dirty="0"/>
              <a:t>Como é o ambiente comunicacional em sua sala de aula na escola básica?</a:t>
            </a:r>
          </a:p>
        </p:txBody>
      </p:sp>
      <p:sp>
        <p:nvSpPr>
          <p:cNvPr id="5" name="CaixaDeTexto 4">
            <a:extLst>
              <a:ext uri="{FF2B5EF4-FFF2-40B4-BE49-F238E27FC236}">
                <a16:creationId xmlns:a16="http://schemas.microsoft.com/office/drawing/2014/main" id="{3FBD221A-68DB-4778-A575-1ED1EF9BB0CD}"/>
              </a:ext>
            </a:extLst>
          </p:cNvPr>
          <p:cNvSpPr txBox="1"/>
          <p:nvPr/>
        </p:nvSpPr>
        <p:spPr>
          <a:xfrm>
            <a:off x="3047656" y="6581001"/>
            <a:ext cx="6096688" cy="276999"/>
          </a:xfrm>
          <a:prstGeom prst="rect">
            <a:avLst/>
          </a:prstGeom>
          <a:noFill/>
        </p:spPr>
        <p:txBody>
          <a:bodyPr wrap="square">
            <a:spAutoFit/>
          </a:bodyPr>
          <a:lstStyle/>
          <a:p>
            <a:pPr algn="ctr"/>
            <a:r>
              <a:rPr lang="pt-BR" sz="1200" dirty="0">
                <a:solidFill>
                  <a:schemeClr val="tx1">
                    <a:lumMod val="50000"/>
                    <a:lumOff val="50000"/>
                  </a:schemeClr>
                </a:solidFill>
                <a:latin typeface="Trebuchet MS" panose="020B0603020202020204" pitchFamily="34" charset="0"/>
              </a:rPr>
              <a:t>Fonte: (</a:t>
            </a:r>
            <a:r>
              <a:rPr lang="pt-BR" sz="1200" dirty="0">
                <a:solidFill>
                  <a:schemeClr val="tx1">
                    <a:lumMod val="50000"/>
                    <a:lumOff val="50000"/>
                  </a:schemeClr>
                </a:solidFill>
                <a:latin typeface="Trebuchet MS" panose="020B0603020202020204" pitchFamily="34" charset="0"/>
                <a:hlinkClick r:id="rId3"/>
              </a:rPr>
              <a:t>SILVA, 2021</a:t>
            </a:r>
            <a:r>
              <a:rPr lang="pt-BR" sz="1200" dirty="0">
                <a:solidFill>
                  <a:schemeClr val="tx1">
                    <a:lumMod val="50000"/>
                    <a:lumOff val="50000"/>
                  </a:schemeClr>
                </a:solidFill>
                <a:latin typeface="Trebuchet MS" panose="020B0603020202020204" pitchFamily="34" charset="0"/>
              </a:rPr>
              <a:t>)</a:t>
            </a:r>
            <a:endParaRPr lang="pt-BR" sz="1200" dirty="0"/>
          </a:p>
        </p:txBody>
      </p:sp>
    </p:spTree>
    <p:extLst>
      <p:ext uri="{BB962C8B-B14F-4D97-AF65-F5344CB8AC3E}">
        <p14:creationId xmlns:p14="http://schemas.microsoft.com/office/powerpoint/2010/main" val="4808453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65115C-549B-4182-81D6-D98FDC26A03B}"/>
              </a:ext>
            </a:extLst>
          </p:cNvPr>
          <p:cNvSpPr>
            <a:spLocks noGrp="1"/>
          </p:cNvSpPr>
          <p:nvPr>
            <p:ph type="title"/>
          </p:nvPr>
        </p:nvSpPr>
        <p:spPr>
          <a:xfrm>
            <a:off x="838200" y="181420"/>
            <a:ext cx="10515600" cy="1325563"/>
          </a:xfrm>
        </p:spPr>
        <p:txBody>
          <a:bodyPr/>
          <a:lstStyle/>
          <a:p>
            <a:pPr algn="ctr"/>
            <a:r>
              <a:rPr lang="pt-BR" dirty="0"/>
              <a:t>Licença para reutilizar </a:t>
            </a:r>
            <a:br>
              <a:rPr lang="pt-BR" dirty="0"/>
            </a:br>
            <a:r>
              <a:rPr lang="pt-BR" dirty="0"/>
              <a:t>e remixar esta apresentação</a:t>
            </a:r>
          </a:p>
        </p:txBody>
      </p:sp>
      <p:sp>
        <p:nvSpPr>
          <p:cNvPr id="3" name="Espaço Reservado para Conteúdo 2">
            <a:extLst>
              <a:ext uri="{FF2B5EF4-FFF2-40B4-BE49-F238E27FC236}">
                <a16:creationId xmlns:a16="http://schemas.microsoft.com/office/drawing/2014/main" id="{5275E2A8-F7B0-4099-B1EC-030FC81BA98C}"/>
              </a:ext>
            </a:extLst>
          </p:cNvPr>
          <p:cNvSpPr>
            <a:spLocks noGrp="1"/>
          </p:cNvSpPr>
          <p:nvPr>
            <p:ph idx="1"/>
          </p:nvPr>
        </p:nvSpPr>
        <p:spPr>
          <a:xfrm>
            <a:off x="2493567" y="2651940"/>
            <a:ext cx="7204866" cy="3974213"/>
          </a:xfrm>
        </p:spPr>
        <p:txBody>
          <a:bodyPr anchor="ctr">
            <a:normAutofit/>
          </a:bodyPr>
          <a:lstStyle/>
          <a:p>
            <a:pPr marL="0" indent="0" algn="ctr">
              <a:buNone/>
            </a:pPr>
            <a:r>
              <a:rPr lang="pt-BR" dirty="0"/>
              <a:t>Esta apresentação pode ser reutilizada e remixada para a elaboração de outras obras, aulas e apresentações, desde que seja para fins não-comerciais e que o autores seja citado: </a:t>
            </a:r>
            <a:br>
              <a:rPr lang="pt-BR" dirty="0"/>
            </a:br>
            <a:r>
              <a:rPr lang="pt-BR" dirty="0"/>
              <a:t>(</a:t>
            </a:r>
            <a:r>
              <a:rPr lang="pt-BR" dirty="0">
                <a:hlinkClick r:id="rId2"/>
              </a:rPr>
              <a:t>SILVA, 2021</a:t>
            </a:r>
            <a:r>
              <a:rPr lang="pt-BR" dirty="0"/>
              <a:t>)</a:t>
            </a:r>
          </a:p>
        </p:txBody>
      </p:sp>
      <p:pic>
        <p:nvPicPr>
          <p:cNvPr id="5" name="Picture 6" descr="O que é e pra que serve a licença Creative Commons?">
            <a:extLst>
              <a:ext uri="{FF2B5EF4-FFF2-40B4-BE49-F238E27FC236}">
                <a16:creationId xmlns:a16="http://schemas.microsoft.com/office/drawing/2014/main" id="{FF51258A-FCE0-423C-8D86-F5B9ABF319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5925" y="1993453"/>
            <a:ext cx="1740150" cy="608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67064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5023092C-C34A-4B20-B09F-F49F44FFB2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450" y="1152916"/>
            <a:ext cx="9645396" cy="5705084"/>
          </a:xfrm>
          <a:prstGeom prst="rect">
            <a:avLst/>
          </a:prstGeom>
        </p:spPr>
      </p:pic>
      <p:sp>
        <p:nvSpPr>
          <p:cNvPr id="2" name="Título 1">
            <a:extLst>
              <a:ext uri="{FF2B5EF4-FFF2-40B4-BE49-F238E27FC236}">
                <a16:creationId xmlns:a16="http://schemas.microsoft.com/office/drawing/2014/main" id="{406C98EE-E90D-4080-A2AE-A1FEBE992252}"/>
              </a:ext>
            </a:extLst>
          </p:cNvPr>
          <p:cNvSpPr>
            <a:spLocks noGrp="1"/>
          </p:cNvSpPr>
          <p:nvPr>
            <p:ph type="title"/>
          </p:nvPr>
        </p:nvSpPr>
        <p:spPr>
          <a:xfrm>
            <a:off x="838200" y="18255"/>
            <a:ext cx="10515600" cy="1325563"/>
          </a:xfrm>
        </p:spPr>
        <p:txBody>
          <a:bodyPr anchor="ctr">
            <a:normAutofit/>
          </a:bodyPr>
          <a:lstStyle/>
          <a:p>
            <a:r>
              <a:rPr lang="pt-BR" dirty="0"/>
              <a:t>Como é o ambiente comunicacional em sua sala de aula na universidade?</a:t>
            </a:r>
          </a:p>
        </p:txBody>
      </p:sp>
      <p:sp>
        <p:nvSpPr>
          <p:cNvPr id="5" name="CaixaDeTexto 4">
            <a:extLst>
              <a:ext uri="{FF2B5EF4-FFF2-40B4-BE49-F238E27FC236}">
                <a16:creationId xmlns:a16="http://schemas.microsoft.com/office/drawing/2014/main" id="{3FBD221A-68DB-4778-A575-1ED1EF9BB0CD}"/>
              </a:ext>
            </a:extLst>
          </p:cNvPr>
          <p:cNvSpPr txBox="1"/>
          <p:nvPr/>
        </p:nvSpPr>
        <p:spPr>
          <a:xfrm>
            <a:off x="3047656" y="6581001"/>
            <a:ext cx="6096688" cy="276999"/>
          </a:xfrm>
          <a:prstGeom prst="rect">
            <a:avLst/>
          </a:prstGeom>
          <a:noFill/>
        </p:spPr>
        <p:txBody>
          <a:bodyPr wrap="square">
            <a:spAutoFit/>
          </a:bodyPr>
          <a:lstStyle/>
          <a:p>
            <a:pPr algn="ctr"/>
            <a:r>
              <a:rPr lang="pt-BR" sz="1200" dirty="0">
                <a:solidFill>
                  <a:schemeClr val="tx1">
                    <a:lumMod val="50000"/>
                    <a:lumOff val="50000"/>
                  </a:schemeClr>
                </a:solidFill>
                <a:latin typeface="Trebuchet MS" panose="020B0603020202020204" pitchFamily="34" charset="0"/>
              </a:rPr>
              <a:t>Fonte: (</a:t>
            </a:r>
            <a:r>
              <a:rPr lang="pt-BR" sz="1200" dirty="0">
                <a:solidFill>
                  <a:schemeClr val="tx1">
                    <a:lumMod val="50000"/>
                    <a:lumOff val="50000"/>
                  </a:schemeClr>
                </a:solidFill>
                <a:latin typeface="Trebuchet MS" panose="020B0603020202020204" pitchFamily="34" charset="0"/>
                <a:hlinkClick r:id="rId3"/>
              </a:rPr>
              <a:t>SILVA, 2021</a:t>
            </a:r>
            <a:r>
              <a:rPr lang="pt-BR" sz="1200" dirty="0">
                <a:solidFill>
                  <a:schemeClr val="tx1">
                    <a:lumMod val="50000"/>
                    <a:lumOff val="50000"/>
                  </a:schemeClr>
                </a:solidFill>
                <a:latin typeface="Trebuchet MS" panose="020B0603020202020204" pitchFamily="34" charset="0"/>
              </a:rPr>
              <a:t>)</a:t>
            </a:r>
            <a:endParaRPr lang="pt-BR" sz="1200" dirty="0"/>
          </a:p>
        </p:txBody>
      </p:sp>
    </p:spTree>
    <p:extLst>
      <p:ext uri="{BB962C8B-B14F-4D97-AF65-F5344CB8AC3E}">
        <p14:creationId xmlns:p14="http://schemas.microsoft.com/office/powerpoint/2010/main" val="18323203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55"/>
            <a:ext cx="10515600" cy="1325563"/>
          </a:xfrm>
        </p:spPr>
        <p:txBody>
          <a:bodyPr/>
          <a:lstStyle/>
          <a:p>
            <a:r>
              <a:rPr lang="en-US" dirty="0"/>
              <a:t>Que </a:t>
            </a:r>
            <a:r>
              <a:rPr lang="en-US" dirty="0" err="1"/>
              <a:t>é</a:t>
            </a:r>
            <a:r>
              <a:rPr lang="en-US" dirty="0"/>
              <a:t> “ensino remoto”</a:t>
            </a:r>
          </a:p>
        </p:txBody>
      </p:sp>
      <p:sp>
        <p:nvSpPr>
          <p:cNvPr id="3" name="Content Placeholder 2"/>
          <p:cNvSpPr>
            <a:spLocks noGrp="1"/>
          </p:cNvSpPr>
          <p:nvPr>
            <p:ph idx="1"/>
          </p:nvPr>
        </p:nvSpPr>
        <p:spPr>
          <a:xfrm>
            <a:off x="536156" y="1343025"/>
            <a:ext cx="11353801" cy="5378450"/>
          </a:xfrm>
          <a:ln>
            <a:noFill/>
          </a:ln>
        </p:spPr>
        <p:txBody>
          <a:bodyPr>
            <a:normAutofit lnSpcReduction="10000"/>
          </a:bodyPr>
          <a:lstStyle/>
          <a:p>
            <a:r>
              <a:rPr lang="pt-BR" dirty="0"/>
              <a:t>A </a:t>
            </a:r>
            <a:r>
              <a:rPr lang="pt-BR" b="1" dirty="0"/>
              <a:t>denominação</a:t>
            </a:r>
            <a:r>
              <a:rPr lang="pt-BR" dirty="0"/>
              <a:t> tornou-se usual na pandemia e acontece 100% na internet. </a:t>
            </a:r>
          </a:p>
          <a:p>
            <a:r>
              <a:rPr lang="pt-BR" dirty="0"/>
              <a:t>A </a:t>
            </a:r>
            <a:r>
              <a:rPr lang="pt-BR" b="1" dirty="0"/>
              <a:t>investigação</a:t>
            </a:r>
            <a:r>
              <a:rPr lang="pt-BR" dirty="0"/>
              <a:t> sobre o seu </a:t>
            </a:r>
            <a:r>
              <a:rPr lang="pt-BR" i="1" dirty="0"/>
              <a:t>modus operandi</a:t>
            </a:r>
            <a:r>
              <a:rPr lang="pt-BR" dirty="0"/>
              <a:t> é urgente. O que observo em minha pesquisa:</a:t>
            </a:r>
          </a:p>
          <a:p>
            <a:pPr lvl="1"/>
            <a:r>
              <a:rPr lang="pt-BR" b="1" dirty="0"/>
              <a:t>A docência</a:t>
            </a:r>
            <a:r>
              <a:rPr lang="pt-BR" dirty="0"/>
              <a:t>: se ocupa com 1) gravação de videoaulas e videoconferências (lives) expositivas/explicadoras sobre conteúdos programáticos 2) prefere o síncrono. 3) subutiliza a internet assíncrona (AVA, redes sociais, wiki </a:t>
            </a:r>
            <a:r>
              <a:rPr lang="pt-BR" dirty="0" err="1"/>
              <a:t>etc</a:t>
            </a:r>
            <a:r>
              <a:rPr lang="pt-BR" dirty="0"/>
              <a:t>). </a:t>
            </a:r>
          </a:p>
          <a:p>
            <a:pPr lvl="1"/>
            <a:r>
              <a:rPr lang="pt-BR" b="1" dirty="0"/>
              <a:t>Os estudantes</a:t>
            </a:r>
            <a:r>
              <a:rPr lang="pt-BR" dirty="0"/>
              <a:t>: solitários ou com alguma interação online, assistem às videoaulas,  videoconferências e respondem às tarefas propostas (pesquisas, trabalhos, tarefas, provas). </a:t>
            </a:r>
          </a:p>
          <a:p>
            <a:pPr lvl="1"/>
            <a:r>
              <a:rPr lang="pt-BR" b="1" dirty="0"/>
              <a:t>Plataformas</a:t>
            </a:r>
            <a:r>
              <a:rPr lang="pt-BR" dirty="0"/>
              <a:t>:  de videoconferências (lives), ambientes virtuais de aprendizagem (AVA), Youtube, blogue, rede social, Whatsapp etc, são muito mais usados como repositório/distribuidor de conteúdos de aprendizagem propostos, e muito menos para interatividade. </a:t>
            </a:r>
            <a:endParaRPr lang="en-US" dirty="0"/>
          </a:p>
        </p:txBody>
      </p:sp>
    </p:spTree>
    <p:extLst>
      <p:ext uri="{BB962C8B-B14F-4D97-AF65-F5344CB8AC3E}">
        <p14:creationId xmlns:p14="http://schemas.microsoft.com/office/powerpoint/2010/main" val="9362008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955156-E306-4367-9F24-DB0633415854}"/>
              </a:ext>
            </a:extLst>
          </p:cNvPr>
          <p:cNvSpPr>
            <a:spLocks noGrp="1"/>
          </p:cNvSpPr>
          <p:nvPr>
            <p:ph type="title"/>
          </p:nvPr>
        </p:nvSpPr>
        <p:spPr>
          <a:xfrm>
            <a:off x="838200" y="18255"/>
            <a:ext cx="10515600" cy="1325563"/>
          </a:xfrm>
        </p:spPr>
        <p:txBody>
          <a:bodyPr/>
          <a:lstStyle/>
          <a:p>
            <a:r>
              <a:rPr lang="en-US" dirty="0"/>
              <a:t>Dois paradigmas: </a:t>
            </a:r>
            <a:br>
              <a:rPr lang="en-US" dirty="0"/>
            </a:br>
            <a:r>
              <a:rPr lang="en-US" dirty="0"/>
              <a:t>informacional e comunicacional</a:t>
            </a:r>
            <a:r>
              <a:rPr lang="pt-BR" dirty="0"/>
              <a:t> </a:t>
            </a:r>
          </a:p>
        </p:txBody>
      </p:sp>
      <p:pic>
        <p:nvPicPr>
          <p:cNvPr id="1028" name="Picture 4">
            <a:extLst>
              <a:ext uri="{FF2B5EF4-FFF2-40B4-BE49-F238E27FC236}">
                <a16:creationId xmlns:a16="http://schemas.microsoft.com/office/drawing/2014/main" id="{4513BA1B-E9F3-4927-AEB2-90A7BA0FCF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7426" y="2464094"/>
            <a:ext cx="4873149" cy="335438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D42B198D-7A2B-4CD9-8BF7-7E537DC682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197" y="2464094"/>
            <a:ext cx="4419602" cy="3489798"/>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a:extLst>
              <a:ext uri="{FF2B5EF4-FFF2-40B4-BE49-F238E27FC236}">
                <a16:creationId xmlns:a16="http://schemas.microsoft.com/office/drawing/2014/main" id="{96CCAD15-BEFA-4E2B-BCBC-0A00AA4B9369}"/>
              </a:ext>
            </a:extLst>
          </p:cNvPr>
          <p:cNvSpPr txBox="1"/>
          <p:nvPr/>
        </p:nvSpPr>
        <p:spPr>
          <a:xfrm>
            <a:off x="915168" y="1406311"/>
            <a:ext cx="4829527" cy="461665"/>
          </a:xfrm>
          <a:prstGeom prst="rect">
            <a:avLst/>
          </a:prstGeom>
          <a:noFill/>
        </p:spPr>
        <p:txBody>
          <a:bodyPr wrap="none" rtlCol="0">
            <a:spAutoFit/>
          </a:bodyPr>
          <a:lstStyle/>
          <a:p>
            <a:r>
              <a:rPr lang="pt-BR" sz="2400" dirty="0"/>
              <a:t>Sala de aula unidirecional (um-todos)</a:t>
            </a:r>
          </a:p>
        </p:txBody>
      </p:sp>
      <p:sp>
        <p:nvSpPr>
          <p:cNvPr id="11" name="CaixaDeTexto 10">
            <a:extLst>
              <a:ext uri="{FF2B5EF4-FFF2-40B4-BE49-F238E27FC236}">
                <a16:creationId xmlns:a16="http://schemas.microsoft.com/office/drawing/2014/main" id="{D91BB328-E43B-46C9-9A12-07A82EEAA732}"/>
              </a:ext>
            </a:extLst>
          </p:cNvPr>
          <p:cNvSpPr txBox="1"/>
          <p:nvPr/>
        </p:nvSpPr>
        <p:spPr>
          <a:xfrm>
            <a:off x="6684499" y="1406311"/>
            <a:ext cx="4685642" cy="461665"/>
          </a:xfrm>
          <a:prstGeom prst="rect">
            <a:avLst/>
          </a:prstGeom>
          <a:noFill/>
        </p:spPr>
        <p:txBody>
          <a:bodyPr wrap="none" rtlCol="0">
            <a:spAutoFit/>
          </a:bodyPr>
          <a:lstStyle/>
          <a:p>
            <a:pPr algn="ctr"/>
            <a:r>
              <a:rPr lang="pt-BR" sz="2400" dirty="0"/>
              <a:t>Sala de aula interativa (todos-todos)</a:t>
            </a:r>
          </a:p>
        </p:txBody>
      </p:sp>
      <p:sp>
        <p:nvSpPr>
          <p:cNvPr id="13" name="CaixaDeTexto 12">
            <a:extLst>
              <a:ext uri="{FF2B5EF4-FFF2-40B4-BE49-F238E27FC236}">
                <a16:creationId xmlns:a16="http://schemas.microsoft.com/office/drawing/2014/main" id="{BBC1B513-FC74-45F1-B7AB-F6C905E14FFA}"/>
              </a:ext>
            </a:extLst>
          </p:cNvPr>
          <p:cNvSpPr txBox="1"/>
          <p:nvPr/>
        </p:nvSpPr>
        <p:spPr>
          <a:xfrm>
            <a:off x="0" y="6582182"/>
            <a:ext cx="6095999" cy="276999"/>
          </a:xfrm>
          <a:prstGeom prst="rect">
            <a:avLst/>
          </a:prstGeom>
          <a:noFill/>
        </p:spPr>
        <p:txBody>
          <a:bodyPr wrap="square">
            <a:spAutoFit/>
          </a:bodyPr>
          <a:lstStyle/>
          <a:p>
            <a:pPr algn="ctr"/>
            <a:r>
              <a:rPr lang="pt-BR" sz="1200" b="0" i="0" dirty="0">
                <a:solidFill>
                  <a:srgbClr val="5D5D5D"/>
                </a:solidFill>
                <a:effectLst/>
                <a:latin typeface="Lato"/>
              </a:rPr>
              <a:t>Fonte: Elaboração do autor</a:t>
            </a:r>
            <a:endParaRPr lang="pt-BR" sz="1200" dirty="0"/>
          </a:p>
        </p:txBody>
      </p:sp>
      <p:sp>
        <p:nvSpPr>
          <p:cNvPr id="14" name="CaixaDeTexto 13">
            <a:extLst>
              <a:ext uri="{FF2B5EF4-FFF2-40B4-BE49-F238E27FC236}">
                <a16:creationId xmlns:a16="http://schemas.microsoft.com/office/drawing/2014/main" id="{69167A39-DC7B-4447-9AD5-6F65F8CE6C79}"/>
              </a:ext>
            </a:extLst>
          </p:cNvPr>
          <p:cNvSpPr txBox="1"/>
          <p:nvPr/>
        </p:nvSpPr>
        <p:spPr>
          <a:xfrm>
            <a:off x="6095999" y="6582182"/>
            <a:ext cx="6095999" cy="276999"/>
          </a:xfrm>
          <a:prstGeom prst="rect">
            <a:avLst/>
          </a:prstGeom>
          <a:noFill/>
        </p:spPr>
        <p:txBody>
          <a:bodyPr wrap="square">
            <a:spAutoFit/>
          </a:bodyPr>
          <a:lstStyle/>
          <a:p>
            <a:pPr algn="ctr"/>
            <a:r>
              <a:rPr lang="pt-BR" sz="1200" b="0" i="0" dirty="0">
                <a:solidFill>
                  <a:srgbClr val="5D5D5D"/>
                </a:solidFill>
                <a:effectLst/>
                <a:latin typeface="Lato"/>
              </a:rPr>
              <a:t>Fonte: (</a:t>
            </a:r>
            <a:r>
              <a:rPr lang="pt-BR" sz="1200" b="0" i="0" u="none" strike="noStrike" dirty="0">
                <a:solidFill>
                  <a:srgbClr val="4AA0D7"/>
                </a:solidFill>
                <a:effectLst/>
                <a:latin typeface="Lato"/>
                <a:hlinkClick r:id="rId4"/>
              </a:rPr>
              <a:t>CONKLIN, 1987</a:t>
            </a:r>
            <a:r>
              <a:rPr lang="pt-BR" sz="1200" b="0" i="0" dirty="0">
                <a:solidFill>
                  <a:srgbClr val="5D5D5D"/>
                </a:solidFill>
                <a:effectLst/>
                <a:latin typeface="Lato"/>
              </a:rPr>
              <a:t>, p.39)</a:t>
            </a:r>
            <a:endParaRPr lang="pt-BR" sz="1200" dirty="0"/>
          </a:p>
        </p:txBody>
      </p:sp>
    </p:spTree>
    <p:extLst>
      <p:ext uri="{BB962C8B-B14F-4D97-AF65-F5344CB8AC3E}">
        <p14:creationId xmlns:p14="http://schemas.microsoft.com/office/powerpoint/2010/main" val="6030876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Imagem 71">
            <a:extLst>
              <a:ext uri="{FF2B5EF4-FFF2-40B4-BE49-F238E27FC236}">
                <a16:creationId xmlns:a16="http://schemas.microsoft.com/office/drawing/2014/main" id="{2A818B46-06C3-4B6C-AFFE-ACD474329CE2}"/>
              </a:ext>
            </a:extLst>
          </p:cNvPr>
          <p:cNvPicPr>
            <a:picLocks noChangeAspect="1"/>
          </p:cNvPicPr>
          <p:nvPr/>
        </p:nvPicPr>
        <p:blipFill>
          <a:blip r:embed="rId2"/>
          <a:stretch>
            <a:fillRect/>
          </a:stretch>
        </p:blipFill>
        <p:spPr>
          <a:xfrm>
            <a:off x="5039698" y="2980869"/>
            <a:ext cx="421115" cy="514696"/>
          </a:xfrm>
          <a:prstGeom prst="rect">
            <a:avLst/>
          </a:prstGeom>
        </p:spPr>
      </p:pic>
      <p:pic>
        <p:nvPicPr>
          <p:cNvPr id="75" name="Imagem 74">
            <a:extLst>
              <a:ext uri="{FF2B5EF4-FFF2-40B4-BE49-F238E27FC236}">
                <a16:creationId xmlns:a16="http://schemas.microsoft.com/office/drawing/2014/main" id="{DBA2B140-28C4-4A63-808F-2869040C1768}"/>
              </a:ext>
            </a:extLst>
          </p:cNvPr>
          <p:cNvPicPr>
            <a:picLocks noChangeAspect="1"/>
          </p:cNvPicPr>
          <p:nvPr/>
        </p:nvPicPr>
        <p:blipFill>
          <a:blip r:embed="rId3"/>
          <a:stretch>
            <a:fillRect/>
          </a:stretch>
        </p:blipFill>
        <p:spPr>
          <a:xfrm>
            <a:off x="6207879" y="2980869"/>
            <a:ext cx="421115" cy="514696"/>
          </a:xfrm>
          <a:prstGeom prst="rect">
            <a:avLst/>
          </a:prstGeom>
        </p:spPr>
      </p:pic>
      <p:pic>
        <p:nvPicPr>
          <p:cNvPr id="76" name="Imagem 75">
            <a:extLst>
              <a:ext uri="{FF2B5EF4-FFF2-40B4-BE49-F238E27FC236}">
                <a16:creationId xmlns:a16="http://schemas.microsoft.com/office/drawing/2014/main" id="{26F3F9CE-DCAA-4CE6-8069-3DF528C0D00B}"/>
              </a:ext>
            </a:extLst>
          </p:cNvPr>
          <p:cNvPicPr>
            <a:picLocks noChangeAspect="1"/>
          </p:cNvPicPr>
          <p:nvPr/>
        </p:nvPicPr>
        <p:blipFill>
          <a:blip r:embed="rId4"/>
          <a:stretch>
            <a:fillRect/>
          </a:stretch>
        </p:blipFill>
        <p:spPr>
          <a:xfrm>
            <a:off x="6553120" y="3851067"/>
            <a:ext cx="421115" cy="514696"/>
          </a:xfrm>
          <a:prstGeom prst="rect">
            <a:avLst/>
          </a:prstGeom>
        </p:spPr>
      </p:pic>
      <p:pic>
        <p:nvPicPr>
          <p:cNvPr id="77" name="Imagem 76">
            <a:extLst>
              <a:ext uri="{FF2B5EF4-FFF2-40B4-BE49-F238E27FC236}">
                <a16:creationId xmlns:a16="http://schemas.microsoft.com/office/drawing/2014/main" id="{0DDDA7AE-3B12-49DA-B2F6-5038761DAACE}"/>
              </a:ext>
            </a:extLst>
          </p:cNvPr>
          <p:cNvPicPr>
            <a:picLocks noChangeAspect="1"/>
          </p:cNvPicPr>
          <p:nvPr/>
        </p:nvPicPr>
        <p:blipFill>
          <a:blip r:embed="rId5"/>
          <a:stretch>
            <a:fillRect/>
          </a:stretch>
        </p:blipFill>
        <p:spPr>
          <a:xfrm>
            <a:off x="6068831" y="4605519"/>
            <a:ext cx="421115" cy="514696"/>
          </a:xfrm>
          <a:prstGeom prst="rect">
            <a:avLst/>
          </a:prstGeom>
        </p:spPr>
      </p:pic>
      <p:pic>
        <p:nvPicPr>
          <p:cNvPr id="63" name="Imagem 62">
            <a:extLst>
              <a:ext uri="{FF2B5EF4-FFF2-40B4-BE49-F238E27FC236}">
                <a16:creationId xmlns:a16="http://schemas.microsoft.com/office/drawing/2014/main" id="{457419F3-ED39-40D9-A0E3-6ECFD9A32046}"/>
              </a:ext>
            </a:extLst>
          </p:cNvPr>
          <p:cNvPicPr>
            <a:picLocks noChangeAspect="1"/>
          </p:cNvPicPr>
          <p:nvPr/>
        </p:nvPicPr>
        <p:blipFill>
          <a:blip r:embed="rId6"/>
          <a:stretch>
            <a:fillRect/>
          </a:stretch>
        </p:blipFill>
        <p:spPr>
          <a:xfrm>
            <a:off x="5626179" y="3762944"/>
            <a:ext cx="421115" cy="514696"/>
          </a:xfrm>
          <a:prstGeom prst="rect">
            <a:avLst/>
          </a:prstGeom>
        </p:spPr>
      </p:pic>
      <p:pic>
        <p:nvPicPr>
          <p:cNvPr id="71" name="Imagem 70">
            <a:extLst>
              <a:ext uri="{FF2B5EF4-FFF2-40B4-BE49-F238E27FC236}">
                <a16:creationId xmlns:a16="http://schemas.microsoft.com/office/drawing/2014/main" id="{B3B16F58-1E79-4F17-B4C4-A6F562DD6811}"/>
              </a:ext>
            </a:extLst>
          </p:cNvPr>
          <p:cNvPicPr>
            <a:picLocks noChangeAspect="1"/>
          </p:cNvPicPr>
          <p:nvPr/>
        </p:nvPicPr>
        <p:blipFill>
          <a:blip r:embed="rId6"/>
          <a:stretch>
            <a:fillRect/>
          </a:stretch>
        </p:blipFill>
        <p:spPr>
          <a:xfrm>
            <a:off x="1527200" y="3755918"/>
            <a:ext cx="421115" cy="514696"/>
          </a:xfrm>
          <a:prstGeom prst="rect">
            <a:avLst/>
          </a:prstGeom>
        </p:spPr>
      </p:pic>
      <p:pic>
        <p:nvPicPr>
          <p:cNvPr id="68" name="Imagem 67">
            <a:extLst>
              <a:ext uri="{FF2B5EF4-FFF2-40B4-BE49-F238E27FC236}">
                <a16:creationId xmlns:a16="http://schemas.microsoft.com/office/drawing/2014/main" id="{247941DC-F813-4564-96FF-57489EE315CB}"/>
              </a:ext>
            </a:extLst>
          </p:cNvPr>
          <p:cNvPicPr>
            <a:picLocks noChangeAspect="1"/>
          </p:cNvPicPr>
          <p:nvPr/>
        </p:nvPicPr>
        <p:blipFill>
          <a:blip r:embed="rId3"/>
          <a:stretch>
            <a:fillRect/>
          </a:stretch>
        </p:blipFill>
        <p:spPr>
          <a:xfrm>
            <a:off x="2400794" y="2955632"/>
            <a:ext cx="421115" cy="514696"/>
          </a:xfrm>
          <a:prstGeom prst="rect">
            <a:avLst/>
          </a:prstGeom>
        </p:spPr>
      </p:pic>
      <p:pic>
        <p:nvPicPr>
          <p:cNvPr id="69" name="Imagem 68">
            <a:extLst>
              <a:ext uri="{FF2B5EF4-FFF2-40B4-BE49-F238E27FC236}">
                <a16:creationId xmlns:a16="http://schemas.microsoft.com/office/drawing/2014/main" id="{8F20CA03-42AD-4502-9DBC-BE5C74AD9B2E}"/>
              </a:ext>
            </a:extLst>
          </p:cNvPr>
          <p:cNvPicPr>
            <a:picLocks noChangeAspect="1"/>
          </p:cNvPicPr>
          <p:nvPr/>
        </p:nvPicPr>
        <p:blipFill>
          <a:blip r:embed="rId4"/>
          <a:stretch>
            <a:fillRect/>
          </a:stretch>
        </p:blipFill>
        <p:spPr>
          <a:xfrm>
            <a:off x="2637931" y="3509709"/>
            <a:ext cx="421115" cy="514696"/>
          </a:xfrm>
          <a:prstGeom prst="rect">
            <a:avLst/>
          </a:prstGeom>
        </p:spPr>
      </p:pic>
      <p:pic>
        <p:nvPicPr>
          <p:cNvPr id="70" name="Imagem 69">
            <a:extLst>
              <a:ext uri="{FF2B5EF4-FFF2-40B4-BE49-F238E27FC236}">
                <a16:creationId xmlns:a16="http://schemas.microsoft.com/office/drawing/2014/main" id="{CE85AAB0-F30D-4F6E-A658-A71B07069B0D}"/>
              </a:ext>
            </a:extLst>
          </p:cNvPr>
          <p:cNvPicPr>
            <a:picLocks noChangeAspect="1"/>
          </p:cNvPicPr>
          <p:nvPr/>
        </p:nvPicPr>
        <p:blipFill>
          <a:blip r:embed="rId5"/>
          <a:stretch>
            <a:fillRect/>
          </a:stretch>
        </p:blipFill>
        <p:spPr>
          <a:xfrm>
            <a:off x="2633797" y="4096918"/>
            <a:ext cx="421115" cy="514696"/>
          </a:xfrm>
          <a:prstGeom prst="rect">
            <a:avLst/>
          </a:prstGeom>
        </p:spPr>
      </p:pic>
      <p:sp>
        <p:nvSpPr>
          <p:cNvPr id="2" name="Título 1">
            <a:extLst>
              <a:ext uri="{FF2B5EF4-FFF2-40B4-BE49-F238E27FC236}">
                <a16:creationId xmlns:a16="http://schemas.microsoft.com/office/drawing/2014/main" id="{A3D32E77-794F-46FF-83B4-10C089BF3F52}"/>
              </a:ext>
            </a:extLst>
          </p:cNvPr>
          <p:cNvSpPr>
            <a:spLocks noGrp="1"/>
          </p:cNvSpPr>
          <p:nvPr>
            <p:ph type="title"/>
          </p:nvPr>
        </p:nvSpPr>
        <p:spPr>
          <a:xfrm>
            <a:off x="838200" y="18255"/>
            <a:ext cx="10515600" cy="1325563"/>
          </a:xfrm>
        </p:spPr>
        <p:txBody>
          <a:bodyPr>
            <a:normAutofit/>
          </a:bodyPr>
          <a:lstStyle/>
          <a:p>
            <a:r>
              <a:rPr lang="en-US" dirty="0"/>
              <a:t>Tipos de participação</a:t>
            </a:r>
            <a:endParaRPr lang="pt-BR" dirty="0"/>
          </a:p>
        </p:txBody>
      </p:sp>
      <p:grpSp>
        <p:nvGrpSpPr>
          <p:cNvPr id="4" name="Agrupar 3">
            <a:extLst>
              <a:ext uri="{FF2B5EF4-FFF2-40B4-BE49-F238E27FC236}">
                <a16:creationId xmlns:a16="http://schemas.microsoft.com/office/drawing/2014/main" id="{94566875-F68D-4BA6-BA73-E385B829E9AF}"/>
              </a:ext>
            </a:extLst>
          </p:cNvPr>
          <p:cNvGrpSpPr/>
          <p:nvPr/>
        </p:nvGrpSpPr>
        <p:grpSpPr>
          <a:xfrm>
            <a:off x="3906837" y="1826031"/>
            <a:ext cx="3914285" cy="3686360"/>
            <a:chOff x="3906837" y="2156231"/>
            <a:chExt cx="3914285" cy="4233936"/>
          </a:xfrm>
        </p:grpSpPr>
        <p:cxnSp>
          <p:nvCxnSpPr>
            <p:cNvPr id="78" name="Conector reto 77">
              <a:extLst>
                <a:ext uri="{FF2B5EF4-FFF2-40B4-BE49-F238E27FC236}">
                  <a16:creationId xmlns:a16="http://schemas.microsoft.com/office/drawing/2014/main" id="{E45F2C37-BCD3-4E44-8485-9BDF4A924D09}"/>
                </a:ext>
              </a:extLst>
            </p:cNvPr>
            <p:cNvCxnSpPr>
              <a:cxnSpLocks/>
            </p:cNvCxnSpPr>
            <p:nvPr/>
          </p:nvCxnSpPr>
          <p:spPr>
            <a:xfrm>
              <a:off x="7821122" y="2156231"/>
              <a:ext cx="0" cy="4233936"/>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2" name="Conector reto 81">
              <a:extLst>
                <a:ext uri="{FF2B5EF4-FFF2-40B4-BE49-F238E27FC236}">
                  <a16:creationId xmlns:a16="http://schemas.microsoft.com/office/drawing/2014/main" id="{D90C5FB9-CA92-4D4A-A873-824CF9367F39}"/>
                </a:ext>
              </a:extLst>
            </p:cNvPr>
            <p:cNvCxnSpPr>
              <a:cxnSpLocks/>
            </p:cNvCxnSpPr>
            <p:nvPr/>
          </p:nvCxnSpPr>
          <p:spPr>
            <a:xfrm>
              <a:off x="3906837" y="2156231"/>
              <a:ext cx="0" cy="4233936"/>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12" name="CaixaDeTexto 11">
            <a:extLst>
              <a:ext uri="{FF2B5EF4-FFF2-40B4-BE49-F238E27FC236}">
                <a16:creationId xmlns:a16="http://schemas.microsoft.com/office/drawing/2014/main" id="{DFE3CA9B-6D05-4937-BD5D-FCF8FA328D65}"/>
              </a:ext>
            </a:extLst>
          </p:cNvPr>
          <p:cNvSpPr txBox="1"/>
          <p:nvPr/>
        </p:nvSpPr>
        <p:spPr>
          <a:xfrm>
            <a:off x="8501821" y="1826031"/>
            <a:ext cx="2733697" cy="830997"/>
          </a:xfrm>
          <a:prstGeom prst="rect">
            <a:avLst/>
          </a:prstGeom>
          <a:noFill/>
        </p:spPr>
        <p:txBody>
          <a:bodyPr wrap="none" rtlCol="0">
            <a:spAutoFit/>
          </a:bodyPr>
          <a:lstStyle/>
          <a:p>
            <a:pPr algn="ctr"/>
            <a:r>
              <a:rPr lang="pt-BR" sz="1600" dirty="0"/>
              <a:t>(c) </a:t>
            </a:r>
          </a:p>
          <a:p>
            <a:pPr algn="ctr"/>
            <a:r>
              <a:rPr lang="pt-BR" sz="1600" dirty="0"/>
              <a:t>interlocução com colaboração,</a:t>
            </a:r>
          </a:p>
          <a:p>
            <a:pPr algn="ctr"/>
            <a:r>
              <a:rPr lang="pt-BR" sz="1600" dirty="0"/>
              <a:t>interatividade</a:t>
            </a:r>
          </a:p>
        </p:txBody>
      </p:sp>
      <p:sp>
        <p:nvSpPr>
          <p:cNvPr id="13" name="CaixaDeTexto 12">
            <a:extLst>
              <a:ext uri="{FF2B5EF4-FFF2-40B4-BE49-F238E27FC236}">
                <a16:creationId xmlns:a16="http://schemas.microsoft.com/office/drawing/2014/main" id="{9FAC89AC-8987-4115-B8AD-E9014F162110}"/>
              </a:ext>
            </a:extLst>
          </p:cNvPr>
          <p:cNvSpPr txBox="1"/>
          <p:nvPr/>
        </p:nvSpPr>
        <p:spPr>
          <a:xfrm>
            <a:off x="4349651" y="1826031"/>
            <a:ext cx="3001014" cy="584775"/>
          </a:xfrm>
          <a:prstGeom prst="rect">
            <a:avLst/>
          </a:prstGeom>
          <a:noFill/>
        </p:spPr>
        <p:txBody>
          <a:bodyPr wrap="none" rtlCol="0">
            <a:spAutoFit/>
          </a:bodyPr>
          <a:lstStyle/>
          <a:p>
            <a:pPr algn="ctr"/>
            <a:r>
              <a:rPr lang="pt-BR" sz="1600" dirty="0"/>
              <a:t>(b) </a:t>
            </a:r>
          </a:p>
          <a:p>
            <a:pPr algn="ctr"/>
            <a:r>
              <a:rPr lang="pt-BR" sz="1600" dirty="0"/>
              <a:t>interação com pouca interlocução</a:t>
            </a:r>
            <a:endParaRPr lang="pt-BR" sz="1600" i="1" dirty="0"/>
          </a:p>
        </p:txBody>
      </p:sp>
      <p:sp>
        <p:nvSpPr>
          <p:cNvPr id="14" name="CaixaDeTexto 13">
            <a:extLst>
              <a:ext uri="{FF2B5EF4-FFF2-40B4-BE49-F238E27FC236}">
                <a16:creationId xmlns:a16="http://schemas.microsoft.com/office/drawing/2014/main" id="{400EAF99-A404-4232-91B5-CFFCABB23798}"/>
              </a:ext>
            </a:extLst>
          </p:cNvPr>
          <p:cNvSpPr txBox="1"/>
          <p:nvPr/>
        </p:nvSpPr>
        <p:spPr>
          <a:xfrm>
            <a:off x="1029558" y="1826031"/>
            <a:ext cx="2437013" cy="584775"/>
          </a:xfrm>
          <a:prstGeom prst="rect">
            <a:avLst/>
          </a:prstGeom>
          <a:noFill/>
        </p:spPr>
        <p:txBody>
          <a:bodyPr wrap="none" rtlCol="0">
            <a:spAutoFit/>
          </a:bodyPr>
          <a:lstStyle/>
          <a:p>
            <a:pPr algn="ctr"/>
            <a:r>
              <a:rPr lang="pt-BR" sz="1600" dirty="0"/>
              <a:t>(a) </a:t>
            </a:r>
          </a:p>
          <a:p>
            <a:pPr algn="ctr"/>
            <a:r>
              <a:rPr lang="pt-BR" sz="1600" dirty="0"/>
              <a:t>interação sem interlocução</a:t>
            </a:r>
            <a:endParaRPr lang="pt-BR" sz="1600" i="1" dirty="0"/>
          </a:p>
        </p:txBody>
      </p:sp>
      <p:pic>
        <p:nvPicPr>
          <p:cNvPr id="16" name="Imagem 15">
            <a:extLst>
              <a:ext uri="{FF2B5EF4-FFF2-40B4-BE49-F238E27FC236}">
                <a16:creationId xmlns:a16="http://schemas.microsoft.com/office/drawing/2014/main" id="{0C9F896D-C7E9-4096-8C01-D6521A1525E2}"/>
              </a:ext>
            </a:extLst>
          </p:cNvPr>
          <p:cNvPicPr>
            <a:picLocks noChangeAspect="1"/>
          </p:cNvPicPr>
          <p:nvPr/>
        </p:nvPicPr>
        <p:blipFill>
          <a:blip r:embed="rId7"/>
          <a:stretch>
            <a:fillRect/>
          </a:stretch>
        </p:blipFill>
        <p:spPr>
          <a:xfrm>
            <a:off x="9145670" y="4822989"/>
            <a:ext cx="421115" cy="514696"/>
          </a:xfrm>
          <a:prstGeom prst="rect">
            <a:avLst/>
          </a:prstGeom>
        </p:spPr>
      </p:pic>
      <p:pic>
        <p:nvPicPr>
          <p:cNvPr id="17" name="Imagem 16">
            <a:extLst>
              <a:ext uri="{FF2B5EF4-FFF2-40B4-BE49-F238E27FC236}">
                <a16:creationId xmlns:a16="http://schemas.microsoft.com/office/drawing/2014/main" id="{34BBB2E8-D470-4DE4-B053-4C836D801FD1}"/>
              </a:ext>
            </a:extLst>
          </p:cNvPr>
          <p:cNvPicPr>
            <a:picLocks noChangeAspect="1"/>
          </p:cNvPicPr>
          <p:nvPr/>
        </p:nvPicPr>
        <p:blipFill>
          <a:blip r:embed="rId4"/>
          <a:stretch>
            <a:fillRect/>
          </a:stretch>
        </p:blipFill>
        <p:spPr>
          <a:xfrm>
            <a:off x="10448603" y="4226080"/>
            <a:ext cx="421115" cy="514696"/>
          </a:xfrm>
          <a:prstGeom prst="rect">
            <a:avLst/>
          </a:prstGeom>
        </p:spPr>
      </p:pic>
      <p:pic>
        <p:nvPicPr>
          <p:cNvPr id="18" name="Imagem 17">
            <a:extLst>
              <a:ext uri="{FF2B5EF4-FFF2-40B4-BE49-F238E27FC236}">
                <a16:creationId xmlns:a16="http://schemas.microsoft.com/office/drawing/2014/main" id="{9EB99318-EF93-4B69-ABBE-F9C7A248883E}"/>
              </a:ext>
            </a:extLst>
          </p:cNvPr>
          <p:cNvPicPr>
            <a:picLocks noChangeAspect="1"/>
          </p:cNvPicPr>
          <p:nvPr/>
        </p:nvPicPr>
        <p:blipFill>
          <a:blip r:embed="rId3"/>
          <a:stretch>
            <a:fillRect/>
          </a:stretch>
        </p:blipFill>
        <p:spPr>
          <a:xfrm>
            <a:off x="10327360" y="3330710"/>
            <a:ext cx="421115" cy="514696"/>
          </a:xfrm>
          <a:prstGeom prst="rect">
            <a:avLst/>
          </a:prstGeom>
        </p:spPr>
      </p:pic>
      <p:pic>
        <p:nvPicPr>
          <p:cNvPr id="19" name="Imagem 18">
            <a:extLst>
              <a:ext uri="{FF2B5EF4-FFF2-40B4-BE49-F238E27FC236}">
                <a16:creationId xmlns:a16="http://schemas.microsoft.com/office/drawing/2014/main" id="{2284C41C-CD9F-4D40-AB00-E798B4B048D7}"/>
              </a:ext>
            </a:extLst>
          </p:cNvPr>
          <p:cNvPicPr>
            <a:picLocks noChangeAspect="1"/>
          </p:cNvPicPr>
          <p:nvPr/>
        </p:nvPicPr>
        <p:blipFill>
          <a:blip r:embed="rId6"/>
          <a:stretch>
            <a:fillRect/>
          </a:stretch>
        </p:blipFill>
        <p:spPr>
          <a:xfrm>
            <a:off x="8763706" y="3330710"/>
            <a:ext cx="421115" cy="514696"/>
          </a:xfrm>
          <a:prstGeom prst="rect">
            <a:avLst/>
          </a:prstGeom>
        </p:spPr>
      </p:pic>
      <p:pic>
        <p:nvPicPr>
          <p:cNvPr id="20" name="Imagem 19">
            <a:extLst>
              <a:ext uri="{FF2B5EF4-FFF2-40B4-BE49-F238E27FC236}">
                <a16:creationId xmlns:a16="http://schemas.microsoft.com/office/drawing/2014/main" id="{10222208-5CEB-46B2-9D2D-018B3DC4675A}"/>
              </a:ext>
            </a:extLst>
          </p:cNvPr>
          <p:cNvPicPr>
            <a:picLocks noChangeAspect="1"/>
          </p:cNvPicPr>
          <p:nvPr/>
        </p:nvPicPr>
        <p:blipFill>
          <a:blip r:embed="rId2"/>
          <a:stretch>
            <a:fillRect/>
          </a:stretch>
        </p:blipFill>
        <p:spPr>
          <a:xfrm>
            <a:off x="9552395" y="3048457"/>
            <a:ext cx="421115" cy="514696"/>
          </a:xfrm>
          <a:prstGeom prst="rect">
            <a:avLst/>
          </a:prstGeom>
        </p:spPr>
      </p:pic>
      <p:pic>
        <p:nvPicPr>
          <p:cNvPr id="21" name="Imagem 20">
            <a:extLst>
              <a:ext uri="{FF2B5EF4-FFF2-40B4-BE49-F238E27FC236}">
                <a16:creationId xmlns:a16="http://schemas.microsoft.com/office/drawing/2014/main" id="{C248AA8E-EEF6-4011-BEE8-A63109707858}"/>
              </a:ext>
            </a:extLst>
          </p:cNvPr>
          <p:cNvPicPr>
            <a:picLocks noChangeAspect="1"/>
          </p:cNvPicPr>
          <p:nvPr/>
        </p:nvPicPr>
        <p:blipFill>
          <a:blip r:embed="rId8">
            <a:extLst>
              <a:ext uri="{BEBA8EAE-BF5A-486C-A8C5-ECC9F3942E4B}">
                <a14:imgProps xmlns:a14="http://schemas.microsoft.com/office/drawing/2010/main">
                  <a14:imgLayer r:embed="rId9">
                    <a14:imgEffect>
                      <a14:saturation sat="66000"/>
                    </a14:imgEffect>
                    <a14:imgEffect>
                      <a14:brightnessContrast contrast="40000"/>
                    </a14:imgEffect>
                  </a14:imgLayer>
                </a14:imgProps>
              </a:ext>
            </a:extLst>
          </a:blip>
          <a:stretch>
            <a:fillRect/>
          </a:stretch>
        </p:blipFill>
        <p:spPr>
          <a:xfrm>
            <a:off x="8651170" y="4226080"/>
            <a:ext cx="421115" cy="514696"/>
          </a:xfrm>
          <a:prstGeom prst="rect">
            <a:avLst/>
          </a:prstGeom>
        </p:spPr>
      </p:pic>
      <p:pic>
        <p:nvPicPr>
          <p:cNvPr id="22" name="Imagem 21">
            <a:extLst>
              <a:ext uri="{FF2B5EF4-FFF2-40B4-BE49-F238E27FC236}">
                <a16:creationId xmlns:a16="http://schemas.microsoft.com/office/drawing/2014/main" id="{5544F64D-1F5B-4D97-84E3-E168B72323BD}"/>
              </a:ext>
            </a:extLst>
          </p:cNvPr>
          <p:cNvPicPr>
            <a:picLocks noChangeAspect="1"/>
          </p:cNvPicPr>
          <p:nvPr/>
        </p:nvPicPr>
        <p:blipFill>
          <a:blip r:embed="rId5"/>
          <a:stretch>
            <a:fillRect/>
          </a:stretch>
        </p:blipFill>
        <p:spPr>
          <a:xfrm>
            <a:off x="9950454" y="4822989"/>
            <a:ext cx="421115" cy="514696"/>
          </a:xfrm>
          <a:prstGeom prst="rect">
            <a:avLst/>
          </a:prstGeom>
        </p:spPr>
      </p:pic>
      <p:cxnSp>
        <p:nvCxnSpPr>
          <p:cNvPr id="23" name="Conector de Seta Reta 22">
            <a:extLst>
              <a:ext uri="{FF2B5EF4-FFF2-40B4-BE49-F238E27FC236}">
                <a16:creationId xmlns:a16="http://schemas.microsoft.com/office/drawing/2014/main" id="{9258D8E5-FF7C-4B6D-87E2-0392E89D55F0}"/>
              </a:ext>
            </a:extLst>
          </p:cNvPr>
          <p:cNvCxnSpPr>
            <a:cxnSpLocks/>
          </p:cNvCxnSpPr>
          <p:nvPr/>
        </p:nvCxnSpPr>
        <p:spPr>
          <a:xfrm flipH="1" flipV="1">
            <a:off x="8994241" y="4413692"/>
            <a:ext cx="296175" cy="390197"/>
          </a:xfrm>
          <a:prstGeom prst="straightConnector1">
            <a:avLst/>
          </a:prstGeom>
          <a:ln w="127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Conector de Seta Reta 23">
            <a:extLst>
              <a:ext uri="{FF2B5EF4-FFF2-40B4-BE49-F238E27FC236}">
                <a16:creationId xmlns:a16="http://schemas.microsoft.com/office/drawing/2014/main" id="{E1942451-7487-44DD-9BFD-41EEB4D6A0C4}"/>
              </a:ext>
            </a:extLst>
          </p:cNvPr>
          <p:cNvCxnSpPr>
            <a:cxnSpLocks/>
          </p:cNvCxnSpPr>
          <p:nvPr/>
        </p:nvCxnSpPr>
        <p:spPr>
          <a:xfrm flipH="1">
            <a:off x="9479603" y="4921103"/>
            <a:ext cx="529288" cy="0"/>
          </a:xfrm>
          <a:prstGeom prst="straightConnector1">
            <a:avLst/>
          </a:prstGeom>
          <a:ln w="127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Conector de Seta Reta 24">
            <a:extLst>
              <a:ext uri="{FF2B5EF4-FFF2-40B4-BE49-F238E27FC236}">
                <a16:creationId xmlns:a16="http://schemas.microsoft.com/office/drawing/2014/main" id="{2BCB291C-9576-499A-A9CC-1F702529C3AA}"/>
              </a:ext>
            </a:extLst>
          </p:cNvPr>
          <p:cNvCxnSpPr>
            <a:cxnSpLocks/>
          </p:cNvCxnSpPr>
          <p:nvPr/>
        </p:nvCxnSpPr>
        <p:spPr>
          <a:xfrm flipH="1">
            <a:off x="9479603" y="4370005"/>
            <a:ext cx="1025956" cy="495001"/>
          </a:xfrm>
          <a:prstGeom prst="straightConnector1">
            <a:avLst/>
          </a:prstGeom>
          <a:ln w="127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Conector de Seta Reta 25">
            <a:extLst>
              <a:ext uri="{FF2B5EF4-FFF2-40B4-BE49-F238E27FC236}">
                <a16:creationId xmlns:a16="http://schemas.microsoft.com/office/drawing/2014/main" id="{6F8005A0-6413-48A2-A5C2-C6A1052133D7}"/>
              </a:ext>
            </a:extLst>
          </p:cNvPr>
          <p:cNvCxnSpPr>
            <a:cxnSpLocks/>
          </p:cNvCxnSpPr>
          <p:nvPr/>
        </p:nvCxnSpPr>
        <p:spPr>
          <a:xfrm flipV="1">
            <a:off x="9448984" y="3841737"/>
            <a:ext cx="886414" cy="977602"/>
          </a:xfrm>
          <a:prstGeom prst="straightConnector1">
            <a:avLst/>
          </a:prstGeom>
          <a:ln w="127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Conector de Seta Reta 26">
            <a:extLst>
              <a:ext uri="{FF2B5EF4-FFF2-40B4-BE49-F238E27FC236}">
                <a16:creationId xmlns:a16="http://schemas.microsoft.com/office/drawing/2014/main" id="{EDADC5F2-D0D0-4A85-BBB4-3949A3B5CE6B}"/>
              </a:ext>
            </a:extLst>
          </p:cNvPr>
          <p:cNvCxnSpPr>
            <a:cxnSpLocks/>
          </p:cNvCxnSpPr>
          <p:nvPr/>
        </p:nvCxnSpPr>
        <p:spPr>
          <a:xfrm flipV="1">
            <a:off x="9384690" y="3603188"/>
            <a:ext cx="341462" cy="1190122"/>
          </a:xfrm>
          <a:prstGeom prst="straightConnector1">
            <a:avLst/>
          </a:prstGeom>
          <a:ln w="127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Conector de Seta Reta 27">
            <a:extLst>
              <a:ext uri="{FF2B5EF4-FFF2-40B4-BE49-F238E27FC236}">
                <a16:creationId xmlns:a16="http://schemas.microsoft.com/office/drawing/2014/main" id="{413352A6-FFC8-441E-8978-13DFD26B7704}"/>
              </a:ext>
            </a:extLst>
          </p:cNvPr>
          <p:cNvCxnSpPr>
            <a:cxnSpLocks/>
          </p:cNvCxnSpPr>
          <p:nvPr/>
        </p:nvCxnSpPr>
        <p:spPr>
          <a:xfrm flipH="1" flipV="1">
            <a:off x="9127165" y="3877911"/>
            <a:ext cx="205084" cy="902935"/>
          </a:xfrm>
          <a:prstGeom prst="straightConnector1">
            <a:avLst/>
          </a:prstGeom>
          <a:ln w="127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Conector de Seta Reta 28">
            <a:extLst>
              <a:ext uri="{FF2B5EF4-FFF2-40B4-BE49-F238E27FC236}">
                <a16:creationId xmlns:a16="http://schemas.microsoft.com/office/drawing/2014/main" id="{025BDC76-0FA1-4AD3-9074-4BDFD727416D}"/>
              </a:ext>
            </a:extLst>
          </p:cNvPr>
          <p:cNvCxnSpPr>
            <a:cxnSpLocks/>
          </p:cNvCxnSpPr>
          <p:nvPr/>
        </p:nvCxnSpPr>
        <p:spPr>
          <a:xfrm flipH="1" flipV="1">
            <a:off x="9904525" y="3588759"/>
            <a:ext cx="628170" cy="641836"/>
          </a:xfrm>
          <a:prstGeom prst="straightConnector1">
            <a:avLst/>
          </a:prstGeom>
          <a:ln w="127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Conector de Seta Reta 29">
            <a:extLst>
              <a:ext uri="{FF2B5EF4-FFF2-40B4-BE49-F238E27FC236}">
                <a16:creationId xmlns:a16="http://schemas.microsoft.com/office/drawing/2014/main" id="{4134D8D0-44F6-4D45-9A81-86C1F4B50E65}"/>
              </a:ext>
            </a:extLst>
          </p:cNvPr>
          <p:cNvCxnSpPr>
            <a:cxnSpLocks/>
          </p:cNvCxnSpPr>
          <p:nvPr/>
        </p:nvCxnSpPr>
        <p:spPr>
          <a:xfrm flipH="1" flipV="1">
            <a:off x="9004642" y="4323650"/>
            <a:ext cx="1507044" cy="1"/>
          </a:xfrm>
          <a:prstGeom prst="straightConnector1">
            <a:avLst/>
          </a:prstGeom>
          <a:ln w="127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Conector de Seta Reta 30">
            <a:extLst>
              <a:ext uri="{FF2B5EF4-FFF2-40B4-BE49-F238E27FC236}">
                <a16:creationId xmlns:a16="http://schemas.microsoft.com/office/drawing/2014/main" id="{B6388927-2D74-4C8B-B546-099DCCD42F60}"/>
              </a:ext>
            </a:extLst>
          </p:cNvPr>
          <p:cNvCxnSpPr>
            <a:cxnSpLocks/>
          </p:cNvCxnSpPr>
          <p:nvPr/>
        </p:nvCxnSpPr>
        <p:spPr>
          <a:xfrm flipH="1" flipV="1">
            <a:off x="10447645" y="3895473"/>
            <a:ext cx="116817" cy="286919"/>
          </a:xfrm>
          <a:prstGeom prst="straightConnector1">
            <a:avLst/>
          </a:prstGeom>
          <a:ln w="127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Conector de Seta Reta 31">
            <a:extLst>
              <a:ext uri="{FF2B5EF4-FFF2-40B4-BE49-F238E27FC236}">
                <a16:creationId xmlns:a16="http://schemas.microsoft.com/office/drawing/2014/main" id="{F7546FF9-51FC-4894-94A5-AC88142EF73F}"/>
              </a:ext>
            </a:extLst>
          </p:cNvPr>
          <p:cNvCxnSpPr>
            <a:cxnSpLocks/>
          </p:cNvCxnSpPr>
          <p:nvPr/>
        </p:nvCxnSpPr>
        <p:spPr>
          <a:xfrm flipH="1" flipV="1">
            <a:off x="9216703" y="3789309"/>
            <a:ext cx="1303932" cy="482785"/>
          </a:xfrm>
          <a:prstGeom prst="straightConnector1">
            <a:avLst/>
          </a:prstGeom>
          <a:ln w="127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Conector de Seta Reta 32">
            <a:extLst>
              <a:ext uri="{FF2B5EF4-FFF2-40B4-BE49-F238E27FC236}">
                <a16:creationId xmlns:a16="http://schemas.microsoft.com/office/drawing/2014/main" id="{B33F94A1-AAC4-42A6-ACB8-4EC7CFBED360}"/>
              </a:ext>
            </a:extLst>
          </p:cNvPr>
          <p:cNvCxnSpPr>
            <a:cxnSpLocks/>
          </p:cNvCxnSpPr>
          <p:nvPr/>
        </p:nvCxnSpPr>
        <p:spPr>
          <a:xfrm flipV="1">
            <a:off x="8984339" y="3588759"/>
            <a:ext cx="628170" cy="641836"/>
          </a:xfrm>
          <a:prstGeom prst="straightConnector1">
            <a:avLst/>
          </a:prstGeom>
          <a:ln w="127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Conector de Seta Reta 33">
            <a:extLst>
              <a:ext uri="{FF2B5EF4-FFF2-40B4-BE49-F238E27FC236}">
                <a16:creationId xmlns:a16="http://schemas.microsoft.com/office/drawing/2014/main" id="{C8C123A5-FFA1-445B-A5F2-74C6C92C68FE}"/>
              </a:ext>
            </a:extLst>
          </p:cNvPr>
          <p:cNvCxnSpPr>
            <a:cxnSpLocks/>
          </p:cNvCxnSpPr>
          <p:nvPr/>
        </p:nvCxnSpPr>
        <p:spPr>
          <a:xfrm flipH="1">
            <a:off x="9234130" y="3715787"/>
            <a:ext cx="1048048" cy="0"/>
          </a:xfrm>
          <a:prstGeom prst="straightConnector1">
            <a:avLst/>
          </a:prstGeom>
          <a:ln w="127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Conector de Seta Reta 34">
            <a:extLst>
              <a:ext uri="{FF2B5EF4-FFF2-40B4-BE49-F238E27FC236}">
                <a16:creationId xmlns:a16="http://schemas.microsoft.com/office/drawing/2014/main" id="{BF08E895-22E4-41F9-AFE5-00082D058E8D}"/>
              </a:ext>
            </a:extLst>
          </p:cNvPr>
          <p:cNvCxnSpPr>
            <a:cxnSpLocks/>
          </p:cNvCxnSpPr>
          <p:nvPr/>
        </p:nvCxnSpPr>
        <p:spPr>
          <a:xfrm flipV="1">
            <a:off x="8952571" y="3895473"/>
            <a:ext cx="116817" cy="286919"/>
          </a:xfrm>
          <a:prstGeom prst="straightConnector1">
            <a:avLst/>
          </a:prstGeom>
          <a:ln w="127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Conector de Seta Reta 35">
            <a:extLst>
              <a:ext uri="{FF2B5EF4-FFF2-40B4-BE49-F238E27FC236}">
                <a16:creationId xmlns:a16="http://schemas.microsoft.com/office/drawing/2014/main" id="{03A9917F-D5A4-43E0-AF9E-D785B3C3BC46}"/>
              </a:ext>
            </a:extLst>
          </p:cNvPr>
          <p:cNvCxnSpPr>
            <a:cxnSpLocks/>
          </p:cNvCxnSpPr>
          <p:nvPr/>
        </p:nvCxnSpPr>
        <p:spPr>
          <a:xfrm flipV="1">
            <a:off x="9224287" y="3555107"/>
            <a:ext cx="329515" cy="115817"/>
          </a:xfrm>
          <a:prstGeom prst="straightConnector1">
            <a:avLst/>
          </a:prstGeom>
          <a:ln w="127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Conector de Seta Reta 36">
            <a:extLst>
              <a:ext uri="{FF2B5EF4-FFF2-40B4-BE49-F238E27FC236}">
                <a16:creationId xmlns:a16="http://schemas.microsoft.com/office/drawing/2014/main" id="{D1179D5F-D40E-4D0F-914C-1A36713B6F95}"/>
              </a:ext>
            </a:extLst>
          </p:cNvPr>
          <p:cNvCxnSpPr>
            <a:cxnSpLocks/>
          </p:cNvCxnSpPr>
          <p:nvPr/>
        </p:nvCxnSpPr>
        <p:spPr>
          <a:xfrm flipV="1">
            <a:off x="10226122" y="4413692"/>
            <a:ext cx="296175" cy="390197"/>
          </a:xfrm>
          <a:prstGeom prst="straightConnector1">
            <a:avLst/>
          </a:prstGeom>
          <a:ln w="127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Conector de Seta Reta 37">
            <a:extLst>
              <a:ext uri="{FF2B5EF4-FFF2-40B4-BE49-F238E27FC236}">
                <a16:creationId xmlns:a16="http://schemas.microsoft.com/office/drawing/2014/main" id="{3FE65DEF-0E20-4A71-A24B-31016D1E0CF7}"/>
              </a:ext>
            </a:extLst>
          </p:cNvPr>
          <p:cNvCxnSpPr>
            <a:cxnSpLocks/>
          </p:cNvCxnSpPr>
          <p:nvPr/>
        </p:nvCxnSpPr>
        <p:spPr>
          <a:xfrm>
            <a:off x="9010980" y="4370005"/>
            <a:ext cx="1025956" cy="495001"/>
          </a:xfrm>
          <a:prstGeom prst="straightConnector1">
            <a:avLst/>
          </a:prstGeom>
          <a:ln w="127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Conector de Seta Reta 38">
            <a:extLst>
              <a:ext uri="{FF2B5EF4-FFF2-40B4-BE49-F238E27FC236}">
                <a16:creationId xmlns:a16="http://schemas.microsoft.com/office/drawing/2014/main" id="{B9F73995-4295-4403-A333-537749CBED49}"/>
              </a:ext>
            </a:extLst>
          </p:cNvPr>
          <p:cNvCxnSpPr>
            <a:cxnSpLocks/>
          </p:cNvCxnSpPr>
          <p:nvPr/>
        </p:nvCxnSpPr>
        <p:spPr>
          <a:xfrm flipH="1" flipV="1">
            <a:off x="9181141" y="3841737"/>
            <a:ext cx="886414" cy="977602"/>
          </a:xfrm>
          <a:prstGeom prst="straightConnector1">
            <a:avLst/>
          </a:prstGeom>
          <a:ln w="127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Conector de Seta Reta 39">
            <a:extLst>
              <a:ext uri="{FF2B5EF4-FFF2-40B4-BE49-F238E27FC236}">
                <a16:creationId xmlns:a16="http://schemas.microsoft.com/office/drawing/2014/main" id="{8DB7A79C-98FE-4D4D-962D-313B62CD0FBA}"/>
              </a:ext>
            </a:extLst>
          </p:cNvPr>
          <p:cNvCxnSpPr>
            <a:cxnSpLocks/>
          </p:cNvCxnSpPr>
          <p:nvPr/>
        </p:nvCxnSpPr>
        <p:spPr>
          <a:xfrm flipH="1" flipV="1">
            <a:off x="9790387" y="3603188"/>
            <a:ext cx="341462" cy="1190122"/>
          </a:xfrm>
          <a:prstGeom prst="straightConnector1">
            <a:avLst/>
          </a:prstGeom>
          <a:ln w="127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Conector de Seta Reta 40">
            <a:extLst>
              <a:ext uri="{FF2B5EF4-FFF2-40B4-BE49-F238E27FC236}">
                <a16:creationId xmlns:a16="http://schemas.microsoft.com/office/drawing/2014/main" id="{70A3A77A-FDB7-43F5-B9CE-034F30E0A38A}"/>
              </a:ext>
            </a:extLst>
          </p:cNvPr>
          <p:cNvCxnSpPr>
            <a:cxnSpLocks/>
          </p:cNvCxnSpPr>
          <p:nvPr/>
        </p:nvCxnSpPr>
        <p:spPr>
          <a:xfrm flipV="1">
            <a:off x="10184289" y="3877911"/>
            <a:ext cx="205084" cy="902935"/>
          </a:xfrm>
          <a:prstGeom prst="straightConnector1">
            <a:avLst/>
          </a:prstGeom>
          <a:ln w="127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2" name="Conector de Seta Reta 41">
            <a:extLst>
              <a:ext uri="{FF2B5EF4-FFF2-40B4-BE49-F238E27FC236}">
                <a16:creationId xmlns:a16="http://schemas.microsoft.com/office/drawing/2014/main" id="{639D1715-62DE-430D-81C6-42E7C0D3D547}"/>
              </a:ext>
            </a:extLst>
          </p:cNvPr>
          <p:cNvCxnSpPr>
            <a:cxnSpLocks/>
          </p:cNvCxnSpPr>
          <p:nvPr/>
        </p:nvCxnSpPr>
        <p:spPr>
          <a:xfrm flipV="1">
            <a:off x="8996399" y="3789309"/>
            <a:ext cx="1303932" cy="482785"/>
          </a:xfrm>
          <a:prstGeom prst="straightConnector1">
            <a:avLst/>
          </a:prstGeom>
          <a:ln w="127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3" name="Conector de Seta Reta 42">
            <a:extLst>
              <a:ext uri="{FF2B5EF4-FFF2-40B4-BE49-F238E27FC236}">
                <a16:creationId xmlns:a16="http://schemas.microsoft.com/office/drawing/2014/main" id="{D3EBCC7A-1128-458F-9A2C-3586D96EA841}"/>
              </a:ext>
            </a:extLst>
          </p:cNvPr>
          <p:cNvCxnSpPr>
            <a:cxnSpLocks/>
          </p:cNvCxnSpPr>
          <p:nvPr/>
        </p:nvCxnSpPr>
        <p:spPr>
          <a:xfrm flipH="1" flipV="1">
            <a:off x="9963937" y="3556932"/>
            <a:ext cx="329515" cy="115817"/>
          </a:xfrm>
          <a:prstGeom prst="straightConnector1">
            <a:avLst/>
          </a:prstGeom>
          <a:ln w="127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6" name="Conector de Seta Reta 55">
            <a:extLst>
              <a:ext uri="{FF2B5EF4-FFF2-40B4-BE49-F238E27FC236}">
                <a16:creationId xmlns:a16="http://schemas.microsoft.com/office/drawing/2014/main" id="{FB1E6051-FEFA-47D9-9401-BF10610CE020}"/>
              </a:ext>
            </a:extLst>
          </p:cNvPr>
          <p:cNvCxnSpPr>
            <a:cxnSpLocks/>
          </p:cNvCxnSpPr>
          <p:nvPr/>
        </p:nvCxnSpPr>
        <p:spPr>
          <a:xfrm rot="10800000" flipH="1" flipV="1">
            <a:off x="6037148" y="4285866"/>
            <a:ext cx="152059" cy="289822"/>
          </a:xfrm>
          <a:prstGeom prst="straightConnector1">
            <a:avLst/>
          </a:prstGeom>
          <a:ln w="12700">
            <a:solidFill>
              <a:schemeClr val="bg1">
                <a:lumMod val="50000"/>
              </a:schemeClr>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7" name="Conector de Seta Reta 56">
            <a:extLst>
              <a:ext uri="{FF2B5EF4-FFF2-40B4-BE49-F238E27FC236}">
                <a16:creationId xmlns:a16="http://schemas.microsoft.com/office/drawing/2014/main" id="{B716067F-31C6-499F-A268-DD88748B6560}"/>
              </a:ext>
            </a:extLst>
          </p:cNvPr>
          <p:cNvCxnSpPr>
            <a:cxnSpLocks/>
          </p:cNvCxnSpPr>
          <p:nvPr/>
        </p:nvCxnSpPr>
        <p:spPr>
          <a:xfrm flipV="1">
            <a:off x="5940750" y="3473123"/>
            <a:ext cx="237656" cy="310110"/>
          </a:xfrm>
          <a:prstGeom prst="straightConnector1">
            <a:avLst/>
          </a:prstGeom>
          <a:ln w="12700">
            <a:solidFill>
              <a:schemeClr val="bg1">
                <a:lumMod val="50000"/>
              </a:schemeClr>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9" name="Conector de Seta Reta 58">
            <a:extLst>
              <a:ext uri="{FF2B5EF4-FFF2-40B4-BE49-F238E27FC236}">
                <a16:creationId xmlns:a16="http://schemas.microsoft.com/office/drawing/2014/main" id="{4A350DAB-1FE7-46CA-BD5D-4CA9EA514CD1}"/>
              </a:ext>
            </a:extLst>
          </p:cNvPr>
          <p:cNvCxnSpPr>
            <a:cxnSpLocks/>
          </p:cNvCxnSpPr>
          <p:nvPr/>
        </p:nvCxnSpPr>
        <p:spPr>
          <a:xfrm flipV="1">
            <a:off x="5481894" y="4285866"/>
            <a:ext cx="152059" cy="289822"/>
          </a:xfrm>
          <a:prstGeom prst="straightConnector1">
            <a:avLst/>
          </a:prstGeom>
          <a:ln w="127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2" name="Conector de Seta Reta 61">
            <a:extLst>
              <a:ext uri="{FF2B5EF4-FFF2-40B4-BE49-F238E27FC236}">
                <a16:creationId xmlns:a16="http://schemas.microsoft.com/office/drawing/2014/main" id="{4435124B-CA38-4E8A-B78B-7DF865D71AC7}"/>
              </a:ext>
            </a:extLst>
          </p:cNvPr>
          <p:cNvCxnSpPr>
            <a:cxnSpLocks/>
          </p:cNvCxnSpPr>
          <p:nvPr/>
        </p:nvCxnSpPr>
        <p:spPr>
          <a:xfrm flipH="1" flipV="1">
            <a:off x="5492695" y="3473123"/>
            <a:ext cx="237656" cy="310110"/>
          </a:xfrm>
          <a:prstGeom prst="straightConnector1">
            <a:avLst/>
          </a:prstGeom>
          <a:ln w="12700">
            <a:solidFill>
              <a:schemeClr val="bg1">
                <a:lumMod val="50000"/>
              </a:schemeClr>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64" name="Imagem 63">
            <a:extLst>
              <a:ext uri="{FF2B5EF4-FFF2-40B4-BE49-F238E27FC236}">
                <a16:creationId xmlns:a16="http://schemas.microsoft.com/office/drawing/2014/main" id="{CC2F308D-87AD-4338-B5A9-7241AF983B35}"/>
              </a:ext>
            </a:extLst>
          </p:cNvPr>
          <p:cNvPicPr>
            <a:picLocks noChangeAspect="1"/>
          </p:cNvPicPr>
          <p:nvPr/>
        </p:nvPicPr>
        <p:blipFill>
          <a:blip r:embed="rId7"/>
          <a:stretch>
            <a:fillRect/>
          </a:stretch>
        </p:blipFill>
        <p:spPr>
          <a:xfrm>
            <a:off x="5181873" y="4607565"/>
            <a:ext cx="421115" cy="514696"/>
          </a:xfrm>
          <a:prstGeom prst="rect">
            <a:avLst/>
          </a:prstGeom>
        </p:spPr>
      </p:pic>
      <p:pic>
        <p:nvPicPr>
          <p:cNvPr id="66" name="Imagem 65">
            <a:extLst>
              <a:ext uri="{FF2B5EF4-FFF2-40B4-BE49-F238E27FC236}">
                <a16:creationId xmlns:a16="http://schemas.microsoft.com/office/drawing/2014/main" id="{DABF89BC-20FE-45B4-999B-84FCC18609FC}"/>
              </a:ext>
            </a:extLst>
          </p:cNvPr>
          <p:cNvPicPr>
            <a:picLocks noChangeAspect="1"/>
          </p:cNvPicPr>
          <p:nvPr/>
        </p:nvPicPr>
        <p:blipFill>
          <a:blip r:embed="rId8">
            <a:extLst>
              <a:ext uri="{BEBA8EAE-BF5A-486C-A8C5-ECC9F3942E4B}">
                <a14:imgProps xmlns:a14="http://schemas.microsoft.com/office/drawing/2010/main">
                  <a14:imgLayer r:embed="rId9">
                    <a14:imgEffect>
                      <a14:saturation sat="66000"/>
                    </a14:imgEffect>
                    <a14:imgEffect>
                      <a14:brightnessContrast contrast="40000"/>
                    </a14:imgEffect>
                  </a14:imgLayer>
                </a14:imgProps>
              </a:ext>
            </a:extLst>
          </a:blip>
          <a:stretch>
            <a:fillRect/>
          </a:stretch>
        </p:blipFill>
        <p:spPr>
          <a:xfrm>
            <a:off x="4695039" y="3851067"/>
            <a:ext cx="421115" cy="514696"/>
          </a:xfrm>
          <a:prstGeom prst="rect">
            <a:avLst/>
          </a:prstGeom>
        </p:spPr>
      </p:pic>
      <p:cxnSp>
        <p:nvCxnSpPr>
          <p:cNvPr id="73" name="Conector de Seta Reta 72">
            <a:extLst>
              <a:ext uri="{FF2B5EF4-FFF2-40B4-BE49-F238E27FC236}">
                <a16:creationId xmlns:a16="http://schemas.microsoft.com/office/drawing/2014/main" id="{3EE3F745-6CEC-44C8-BBC2-DAC2599ACDFB}"/>
              </a:ext>
            </a:extLst>
          </p:cNvPr>
          <p:cNvCxnSpPr>
            <a:cxnSpLocks/>
          </p:cNvCxnSpPr>
          <p:nvPr/>
        </p:nvCxnSpPr>
        <p:spPr>
          <a:xfrm flipH="1">
            <a:off x="5040326" y="4016331"/>
            <a:ext cx="587189" cy="0"/>
          </a:xfrm>
          <a:prstGeom prst="straightConnector1">
            <a:avLst/>
          </a:prstGeom>
          <a:ln w="12700">
            <a:solidFill>
              <a:schemeClr val="bg1">
                <a:lumMod val="50000"/>
              </a:schemeClr>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4" name="Conector de Seta Reta 73">
            <a:extLst>
              <a:ext uri="{FF2B5EF4-FFF2-40B4-BE49-F238E27FC236}">
                <a16:creationId xmlns:a16="http://schemas.microsoft.com/office/drawing/2014/main" id="{2BDCB5FC-6266-4B0D-BF5C-2029EDAEEAEA}"/>
              </a:ext>
            </a:extLst>
          </p:cNvPr>
          <p:cNvCxnSpPr>
            <a:cxnSpLocks/>
          </p:cNvCxnSpPr>
          <p:nvPr/>
        </p:nvCxnSpPr>
        <p:spPr>
          <a:xfrm>
            <a:off x="6043585" y="4016331"/>
            <a:ext cx="587189" cy="0"/>
          </a:xfrm>
          <a:prstGeom prst="straightConnector1">
            <a:avLst/>
          </a:prstGeom>
          <a:ln w="127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3" name="Conector de Seta Reta 92">
            <a:extLst>
              <a:ext uri="{FF2B5EF4-FFF2-40B4-BE49-F238E27FC236}">
                <a16:creationId xmlns:a16="http://schemas.microsoft.com/office/drawing/2014/main" id="{30260E28-47B9-422E-AF95-8FB31C7E1586}"/>
              </a:ext>
            </a:extLst>
          </p:cNvPr>
          <p:cNvCxnSpPr>
            <a:cxnSpLocks/>
          </p:cNvCxnSpPr>
          <p:nvPr/>
        </p:nvCxnSpPr>
        <p:spPr>
          <a:xfrm flipV="1">
            <a:off x="2014064" y="3751378"/>
            <a:ext cx="519409" cy="185376"/>
          </a:xfrm>
          <a:prstGeom prst="straightConnector1">
            <a:avLst/>
          </a:prstGeom>
          <a:ln w="12700">
            <a:solidFill>
              <a:schemeClr val="bg1">
                <a:lumMod val="50000"/>
              </a:schemeClr>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4" name="Conector de Seta Reta 93">
            <a:extLst>
              <a:ext uri="{FF2B5EF4-FFF2-40B4-BE49-F238E27FC236}">
                <a16:creationId xmlns:a16="http://schemas.microsoft.com/office/drawing/2014/main" id="{692B7110-187B-4EB0-B419-4C287743EA44}"/>
              </a:ext>
            </a:extLst>
          </p:cNvPr>
          <p:cNvCxnSpPr>
            <a:cxnSpLocks/>
          </p:cNvCxnSpPr>
          <p:nvPr/>
        </p:nvCxnSpPr>
        <p:spPr>
          <a:xfrm flipV="1">
            <a:off x="1964755" y="3462102"/>
            <a:ext cx="310791" cy="348919"/>
          </a:xfrm>
          <a:prstGeom prst="straightConnector1">
            <a:avLst/>
          </a:prstGeom>
          <a:ln w="12700">
            <a:solidFill>
              <a:schemeClr val="bg1">
                <a:lumMod val="50000"/>
              </a:schemeClr>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5" name="Conector de Seta Reta 94">
            <a:extLst>
              <a:ext uri="{FF2B5EF4-FFF2-40B4-BE49-F238E27FC236}">
                <a16:creationId xmlns:a16="http://schemas.microsoft.com/office/drawing/2014/main" id="{9887A2EF-A795-4B98-897C-0D5F65697D4D}"/>
              </a:ext>
            </a:extLst>
          </p:cNvPr>
          <p:cNvCxnSpPr>
            <a:cxnSpLocks/>
          </p:cNvCxnSpPr>
          <p:nvPr/>
        </p:nvCxnSpPr>
        <p:spPr>
          <a:xfrm flipV="1">
            <a:off x="1886657" y="3232390"/>
            <a:ext cx="170939" cy="442554"/>
          </a:xfrm>
          <a:prstGeom prst="straightConnector1">
            <a:avLst/>
          </a:prstGeom>
          <a:ln w="12700">
            <a:solidFill>
              <a:schemeClr val="bg1">
                <a:lumMod val="50000"/>
              </a:schemeClr>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6" name="Conector de Seta Reta 95">
            <a:extLst>
              <a:ext uri="{FF2B5EF4-FFF2-40B4-BE49-F238E27FC236}">
                <a16:creationId xmlns:a16="http://schemas.microsoft.com/office/drawing/2014/main" id="{FCE8F6E1-C71E-4934-9FC7-3C776BDD9F6E}"/>
              </a:ext>
            </a:extLst>
          </p:cNvPr>
          <p:cNvCxnSpPr>
            <a:cxnSpLocks/>
          </p:cNvCxnSpPr>
          <p:nvPr/>
        </p:nvCxnSpPr>
        <p:spPr>
          <a:xfrm>
            <a:off x="2033455" y="4060906"/>
            <a:ext cx="553715" cy="105018"/>
          </a:xfrm>
          <a:prstGeom prst="straightConnector1">
            <a:avLst/>
          </a:prstGeom>
          <a:ln w="12700">
            <a:solidFill>
              <a:schemeClr val="bg1">
                <a:lumMod val="50000"/>
              </a:schemeClr>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7" name="Conector de Seta Reta 96">
            <a:extLst>
              <a:ext uri="{FF2B5EF4-FFF2-40B4-BE49-F238E27FC236}">
                <a16:creationId xmlns:a16="http://schemas.microsoft.com/office/drawing/2014/main" id="{D4394A76-53AF-4F66-9A47-27EE0C57BB43}"/>
              </a:ext>
            </a:extLst>
          </p:cNvPr>
          <p:cNvCxnSpPr>
            <a:cxnSpLocks/>
          </p:cNvCxnSpPr>
          <p:nvPr/>
        </p:nvCxnSpPr>
        <p:spPr>
          <a:xfrm>
            <a:off x="2056920" y="4212143"/>
            <a:ext cx="408229" cy="407516"/>
          </a:xfrm>
          <a:prstGeom prst="straightConnector1">
            <a:avLst/>
          </a:prstGeom>
          <a:ln w="12700">
            <a:solidFill>
              <a:schemeClr val="bg1">
                <a:lumMod val="50000"/>
              </a:schemeClr>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8" name="Conector de Seta Reta 97">
            <a:extLst>
              <a:ext uri="{FF2B5EF4-FFF2-40B4-BE49-F238E27FC236}">
                <a16:creationId xmlns:a16="http://schemas.microsoft.com/office/drawing/2014/main" id="{A9DC2861-3F3A-47F6-AA02-33811BF7B0EA}"/>
              </a:ext>
            </a:extLst>
          </p:cNvPr>
          <p:cNvCxnSpPr>
            <a:cxnSpLocks/>
          </p:cNvCxnSpPr>
          <p:nvPr/>
        </p:nvCxnSpPr>
        <p:spPr>
          <a:xfrm>
            <a:off x="1990766" y="4354266"/>
            <a:ext cx="169754" cy="437114"/>
          </a:xfrm>
          <a:prstGeom prst="straightConnector1">
            <a:avLst/>
          </a:prstGeom>
          <a:ln w="12700">
            <a:solidFill>
              <a:schemeClr val="bg1">
                <a:lumMod val="50000"/>
              </a:schemeClr>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12" name="Imagem 111">
            <a:extLst>
              <a:ext uri="{FF2B5EF4-FFF2-40B4-BE49-F238E27FC236}">
                <a16:creationId xmlns:a16="http://schemas.microsoft.com/office/drawing/2014/main" id="{7A20B34B-1B4F-4CCB-8E2D-1FDAD1DE3FA4}"/>
              </a:ext>
            </a:extLst>
          </p:cNvPr>
          <p:cNvPicPr>
            <a:picLocks noChangeAspect="1"/>
          </p:cNvPicPr>
          <p:nvPr/>
        </p:nvPicPr>
        <p:blipFill>
          <a:blip r:embed="rId8">
            <a:extLst>
              <a:ext uri="{BEBA8EAE-BF5A-486C-A8C5-ECC9F3942E4B}">
                <a14:imgProps xmlns:a14="http://schemas.microsoft.com/office/drawing/2010/main">
                  <a14:imgLayer r:embed="rId9">
                    <a14:imgEffect>
                      <a14:saturation sat="66000"/>
                    </a14:imgEffect>
                    <a14:imgEffect>
                      <a14:brightnessContrast contrast="40000"/>
                    </a14:imgEffect>
                  </a14:imgLayer>
                </a14:imgProps>
              </a:ext>
            </a:extLst>
          </a:blip>
          <a:stretch>
            <a:fillRect/>
          </a:stretch>
        </p:blipFill>
        <p:spPr>
          <a:xfrm>
            <a:off x="2033455" y="4921051"/>
            <a:ext cx="421115" cy="514696"/>
          </a:xfrm>
          <a:prstGeom prst="rect">
            <a:avLst/>
          </a:prstGeom>
        </p:spPr>
      </p:pic>
      <p:pic>
        <p:nvPicPr>
          <p:cNvPr id="111" name="Imagem 110">
            <a:extLst>
              <a:ext uri="{FF2B5EF4-FFF2-40B4-BE49-F238E27FC236}">
                <a16:creationId xmlns:a16="http://schemas.microsoft.com/office/drawing/2014/main" id="{C88EA67E-00A7-414C-B39B-C9091E33796B}"/>
              </a:ext>
            </a:extLst>
          </p:cNvPr>
          <p:cNvPicPr>
            <a:picLocks noChangeAspect="1"/>
          </p:cNvPicPr>
          <p:nvPr/>
        </p:nvPicPr>
        <p:blipFill>
          <a:blip r:embed="rId7"/>
          <a:stretch>
            <a:fillRect/>
          </a:stretch>
        </p:blipFill>
        <p:spPr>
          <a:xfrm>
            <a:off x="2424425" y="4650507"/>
            <a:ext cx="421115" cy="514696"/>
          </a:xfrm>
          <a:prstGeom prst="rect">
            <a:avLst/>
          </a:prstGeom>
        </p:spPr>
      </p:pic>
      <p:pic>
        <p:nvPicPr>
          <p:cNvPr id="67" name="Imagem 66">
            <a:extLst>
              <a:ext uri="{FF2B5EF4-FFF2-40B4-BE49-F238E27FC236}">
                <a16:creationId xmlns:a16="http://schemas.microsoft.com/office/drawing/2014/main" id="{A4B4114A-A6C1-4F75-91B3-650DB56688BA}"/>
              </a:ext>
            </a:extLst>
          </p:cNvPr>
          <p:cNvPicPr>
            <a:picLocks noChangeAspect="1"/>
          </p:cNvPicPr>
          <p:nvPr/>
        </p:nvPicPr>
        <p:blipFill>
          <a:blip r:embed="rId2"/>
          <a:stretch>
            <a:fillRect/>
          </a:stretch>
        </p:blipFill>
        <p:spPr>
          <a:xfrm>
            <a:off x="2022194" y="2666369"/>
            <a:ext cx="421115" cy="514696"/>
          </a:xfrm>
          <a:prstGeom prst="rect">
            <a:avLst/>
          </a:prstGeom>
        </p:spPr>
      </p:pic>
      <p:sp>
        <p:nvSpPr>
          <p:cNvPr id="65" name="Balão de Fala: Oval 64">
            <a:extLst>
              <a:ext uri="{FF2B5EF4-FFF2-40B4-BE49-F238E27FC236}">
                <a16:creationId xmlns:a16="http://schemas.microsoft.com/office/drawing/2014/main" id="{A067DF31-D5D9-42BA-B13F-6713E530C4B6}"/>
              </a:ext>
            </a:extLst>
          </p:cNvPr>
          <p:cNvSpPr/>
          <p:nvPr/>
        </p:nvSpPr>
        <p:spPr>
          <a:xfrm>
            <a:off x="1627359" y="3420396"/>
            <a:ext cx="257885" cy="206696"/>
          </a:xfrm>
          <a:prstGeom prst="wedgeEllipseCallout">
            <a:avLst>
              <a:gd name="adj1" fmla="val -10012"/>
              <a:gd name="adj2" fmla="val 74670"/>
            </a:avLst>
          </a:prstGeom>
          <a:gradFill flip="none" rotWithShape="1">
            <a:gsLst>
              <a:gs pos="37000">
                <a:schemeClr val="bg1"/>
              </a:gs>
              <a:gs pos="58000">
                <a:schemeClr val="bg1">
                  <a:lumMod val="85000"/>
                </a:schemeClr>
              </a:gs>
              <a:gs pos="100000">
                <a:schemeClr val="tx1">
                  <a:lumMod val="95000"/>
                  <a:lumOff val="5000"/>
                </a:schemeClr>
              </a:gs>
            </a:gsLst>
            <a:path path="circle">
              <a:fillToRect l="50000" t="50000" r="50000" b="50000"/>
            </a:path>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9" name="Balão de Fala: Oval 78">
            <a:extLst>
              <a:ext uri="{FF2B5EF4-FFF2-40B4-BE49-F238E27FC236}">
                <a16:creationId xmlns:a16="http://schemas.microsoft.com/office/drawing/2014/main" id="{641CED9D-F81C-4582-A996-1BCDF9C3333E}"/>
              </a:ext>
            </a:extLst>
          </p:cNvPr>
          <p:cNvSpPr/>
          <p:nvPr/>
        </p:nvSpPr>
        <p:spPr>
          <a:xfrm flipH="1">
            <a:off x="1252166" y="3544682"/>
            <a:ext cx="257885" cy="206696"/>
          </a:xfrm>
          <a:prstGeom prst="wedgeEllipseCallout">
            <a:avLst>
              <a:gd name="adj1" fmla="val -58125"/>
              <a:gd name="adj2" fmla="val 40996"/>
            </a:avLst>
          </a:prstGeom>
          <a:gradFill flip="none" rotWithShape="1">
            <a:gsLst>
              <a:gs pos="37000">
                <a:schemeClr val="bg1"/>
              </a:gs>
              <a:gs pos="58000">
                <a:schemeClr val="bg1">
                  <a:lumMod val="85000"/>
                </a:schemeClr>
              </a:gs>
              <a:gs pos="100000">
                <a:schemeClr val="tx1">
                  <a:lumMod val="95000"/>
                  <a:lumOff val="5000"/>
                </a:schemeClr>
              </a:gs>
            </a:gsLst>
            <a:path path="circle">
              <a:fillToRect l="50000" t="50000" r="50000" b="50000"/>
            </a:path>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0" name="Balão de Fala: Oval 79">
            <a:extLst>
              <a:ext uri="{FF2B5EF4-FFF2-40B4-BE49-F238E27FC236}">
                <a16:creationId xmlns:a16="http://schemas.microsoft.com/office/drawing/2014/main" id="{BF57EA16-9C5A-449F-90D6-BF1F6B970A1E}"/>
              </a:ext>
            </a:extLst>
          </p:cNvPr>
          <p:cNvSpPr/>
          <p:nvPr/>
        </p:nvSpPr>
        <p:spPr>
          <a:xfrm flipH="1">
            <a:off x="1377911" y="3451186"/>
            <a:ext cx="257885" cy="206696"/>
          </a:xfrm>
          <a:prstGeom prst="wedgeEllipseCallout">
            <a:avLst>
              <a:gd name="adj1" fmla="val -35242"/>
              <a:gd name="adj2" fmla="val 69546"/>
            </a:avLst>
          </a:prstGeom>
          <a:gradFill flip="none" rotWithShape="1">
            <a:gsLst>
              <a:gs pos="37000">
                <a:schemeClr val="bg1"/>
              </a:gs>
              <a:gs pos="58000">
                <a:schemeClr val="bg1">
                  <a:lumMod val="85000"/>
                </a:schemeClr>
              </a:gs>
              <a:gs pos="100000">
                <a:schemeClr val="tx1">
                  <a:lumMod val="95000"/>
                  <a:lumOff val="5000"/>
                </a:schemeClr>
              </a:gs>
            </a:gsLst>
            <a:path path="circle">
              <a:fillToRect l="50000" t="50000" r="50000" b="50000"/>
            </a:path>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1" name="Balão de Fala: Oval 80">
            <a:extLst>
              <a:ext uri="{FF2B5EF4-FFF2-40B4-BE49-F238E27FC236}">
                <a16:creationId xmlns:a16="http://schemas.microsoft.com/office/drawing/2014/main" id="{C83D3F27-7F24-4108-B52E-8A0BCF067B99}"/>
              </a:ext>
            </a:extLst>
          </p:cNvPr>
          <p:cNvSpPr/>
          <p:nvPr/>
        </p:nvSpPr>
        <p:spPr>
          <a:xfrm flipH="1">
            <a:off x="1184677" y="3786390"/>
            <a:ext cx="257885" cy="206696"/>
          </a:xfrm>
          <a:prstGeom prst="wedgeEllipseCallout">
            <a:avLst>
              <a:gd name="adj1" fmla="val -79248"/>
              <a:gd name="adj2" fmla="val 5858"/>
            </a:avLst>
          </a:prstGeom>
          <a:gradFill flip="none" rotWithShape="1">
            <a:gsLst>
              <a:gs pos="37000">
                <a:schemeClr val="bg1"/>
              </a:gs>
              <a:gs pos="58000">
                <a:schemeClr val="bg1">
                  <a:lumMod val="85000"/>
                </a:schemeClr>
              </a:gs>
              <a:gs pos="100000">
                <a:schemeClr val="tx1">
                  <a:lumMod val="95000"/>
                  <a:lumOff val="5000"/>
                </a:schemeClr>
              </a:gs>
            </a:gsLst>
            <a:path path="circle">
              <a:fillToRect l="50000" t="50000" r="50000" b="50000"/>
            </a:path>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3" name="Balão de Fala: Oval 82">
            <a:extLst>
              <a:ext uri="{FF2B5EF4-FFF2-40B4-BE49-F238E27FC236}">
                <a16:creationId xmlns:a16="http://schemas.microsoft.com/office/drawing/2014/main" id="{7191120D-0A0A-484C-893D-3A9F08A6223A}"/>
              </a:ext>
            </a:extLst>
          </p:cNvPr>
          <p:cNvSpPr/>
          <p:nvPr/>
        </p:nvSpPr>
        <p:spPr>
          <a:xfrm flipH="1">
            <a:off x="1247153" y="3936754"/>
            <a:ext cx="257885" cy="206696"/>
          </a:xfrm>
          <a:prstGeom prst="wedgeEllipseCallout">
            <a:avLst>
              <a:gd name="adj1" fmla="val -66926"/>
              <a:gd name="adj2" fmla="val -24888"/>
            </a:avLst>
          </a:prstGeom>
          <a:gradFill flip="none" rotWithShape="1">
            <a:gsLst>
              <a:gs pos="37000">
                <a:schemeClr val="bg1"/>
              </a:gs>
              <a:gs pos="58000">
                <a:schemeClr val="bg1">
                  <a:lumMod val="85000"/>
                </a:schemeClr>
              </a:gs>
              <a:gs pos="100000">
                <a:schemeClr val="tx1">
                  <a:lumMod val="95000"/>
                  <a:lumOff val="5000"/>
                </a:schemeClr>
              </a:gs>
            </a:gsLst>
            <a:path path="circle">
              <a:fillToRect l="50000" t="50000" r="50000" b="50000"/>
            </a:path>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4" name="Balão de Fala: Oval 83">
            <a:extLst>
              <a:ext uri="{FF2B5EF4-FFF2-40B4-BE49-F238E27FC236}">
                <a16:creationId xmlns:a16="http://schemas.microsoft.com/office/drawing/2014/main" id="{8FE3FF98-AF0A-4300-B1BC-BE18FF1074E4}"/>
              </a:ext>
            </a:extLst>
          </p:cNvPr>
          <p:cNvSpPr/>
          <p:nvPr/>
        </p:nvSpPr>
        <p:spPr>
          <a:xfrm flipH="1" flipV="1">
            <a:off x="1208420" y="3683042"/>
            <a:ext cx="257885" cy="206696"/>
          </a:xfrm>
          <a:prstGeom prst="wedgeEllipseCallout">
            <a:avLst>
              <a:gd name="adj1" fmla="val -72206"/>
              <a:gd name="adj2" fmla="val -22692"/>
            </a:avLst>
          </a:prstGeom>
          <a:gradFill flip="none" rotWithShape="1">
            <a:gsLst>
              <a:gs pos="37000">
                <a:schemeClr val="bg1"/>
              </a:gs>
              <a:gs pos="58000">
                <a:schemeClr val="bg1">
                  <a:lumMod val="85000"/>
                </a:schemeClr>
              </a:gs>
              <a:gs pos="100000">
                <a:schemeClr val="tx1">
                  <a:lumMod val="95000"/>
                  <a:lumOff val="5000"/>
                </a:schemeClr>
              </a:gs>
            </a:gsLst>
            <a:path path="circle">
              <a:fillToRect l="50000" t="50000" r="50000" b="50000"/>
            </a:path>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5" name="Balão de Fala: Oval 84">
            <a:extLst>
              <a:ext uri="{FF2B5EF4-FFF2-40B4-BE49-F238E27FC236}">
                <a16:creationId xmlns:a16="http://schemas.microsoft.com/office/drawing/2014/main" id="{0F5A5324-540D-4BF2-8D6E-326337DAADB0}"/>
              </a:ext>
            </a:extLst>
          </p:cNvPr>
          <p:cNvSpPr/>
          <p:nvPr/>
        </p:nvSpPr>
        <p:spPr>
          <a:xfrm>
            <a:off x="1513708" y="3389606"/>
            <a:ext cx="257885" cy="206696"/>
          </a:xfrm>
          <a:prstGeom prst="wedgeEllipseCallout">
            <a:avLst>
              <a:gd name="adj1" fmla="val 7590"/>
              <a:gd name="adj2" fmla="val 72474"/>
            </a:avLst>
          </a:prstGeom>
          <a:gradFill flip="none" rotWithShape="1">
            <a:gsLst>
              <a:gs pos="37000">
                <a:schemeClr val="bg1"/>
              </a:gs>
              <a:gs pos="58000">
                <a:schemeClr val="bg1">
                  <a:lumMod val="85000"/>
                </a:schemeClr>
              </a:gs>
              <a:gs pos="100000">
                <a:schemeClr val="tx1">
                  <a:lumMod val="95000"/>
                  <a:lumOff val="5000"/>
                </a:schemeClr>
              </a:gs>
            </a:gsLst>
            <a:path path="circle">
              <a:fillToRect l="50000" t="50000" r="50000" b="50000"/>
            </a:path>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6" name="Balão de Fala: Oval 85">
            <a:extLst>
              <a:ext uri="{FF2B5EF4-FFF2-40B4-BE49-F238E27FC236}">
                <a16:creationId xmlns:a16="http://schemas.microsoft.com/office/drawing/2014/main" id="{E3E88B1F-5AB7-418D-BAB6-BF5BDCA067FE}"/>
              </a:ext>
            </a:extLst>
          </p:cNvPr>
          <p:cNvSpPr/>
          <p:nvPr/>
        </p:nvSpPr>
        <p:spPr>
          <a:xfrm flipH="1" flipV="1">
            <a:off x="5273006" y="3732109"/>
            <a:ext cx="257885" cy="206696"/>
          </a:xfrm>
          <a:prstGeom prst="wedgeEllipseCallout">
            <a:avLst>
              <a:gd name="adj1" fmla="val -79247"/>
              <a:gd name="adj2" fmla="val -22692"/>
            </a:avLst>
          </a:prstGeom>
          <a:gradFill flip="none" rotWithShape="1">
            <a:gsLst>
              <a:gs pos="37000">
                <a:schemeClr val="bg1"/>
              </a:gs>
              <a:gs pos="58000">
                <a:schemeClr val="bg1">
                  <a:lumMod val="85000"/>
                </a:schemeClr>
              </a:gs>
              <a:gs pos="100000">
                <a:schemeClr val="tx1">
                  <a:lumMod val="95000"/>
                  <a:lumOff val="5000"/>
                </a:schemeClr>
              </a:gs>
            </a:gsLst>
            <a:path path="circle">
              <a:fillToRect l="50000" t="50000" r="50000" b="50000"/>
            </a:path>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7" name="Balão de Fala: Oval 86">
            <a:extLst>
              <a:ext uri="{FF2B5EF4-FFF2-40B4-BE49-F238E27FC236}">
                <a16:creationId xmlns:a16="http://schemas.microsoft.com/office/drawing/2014/main" id="{4FF9E75D-D798-49E9-AC84-31EAD59B82CC}"/>
              </a:ext>
            </a:extLst>
          </p:cNvPr>
          <p:cNvSpPr/>
          <p:nvPr/>
        </p:nvSpPr>
        <p:spPr>
          <a:xfrm>
            <a:off x="6893820" y="3644371"/>
            <a:ext cx="257885" cy="206696"/>
          </a:xfrm>
          <a:prstGeom prst="wedgeEllipseCallout">
            <a:avLst>
              <a:gd name="adj1" fmla="val -56951"/>
              <a:gd name="adj2" fmla="val 51245"/>
            </a:avLst>
          </a:prstGeom>
          <a:gradFill flip="none" rotWithShape="1">
            <a:gsLst>
              <a:gs pos="37000">
                <a:schemeClr val="bg1"/>
              </a:gs>
              <a:gs pos="58000">
                <a:schemeClr val="bg1">
                  <a:lumMod val="85000"/>
                </a:schemeClr>
              </a:gs>
              <a:gs pos="100000">
                <a:schemeClr val="tx1">
                  <a:lumMod val="95000"/>
                  <a:lumOff val="5000"/>
                </a:schemeClr>
              </a:gs>
            </a:gsLst>
            <a:path path="circle">
              <a:fillToRect l="50000" t="50000" r="50000" b="50000"/>
            </a:path>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8" name="Balão de Fala: Oval 87">
            <a:extLst>
              <a:ext uri="{FF2B5EF4-FFF2-40B4-BE49-F238E27FC236}">
                <a16:creationId xmlns:a16="http://schemas.microsoft.com/office/drawing/2014/main" id="{2E3BC157-B7E9-4784-81DB-BC4CCA07F498}"/>
              </a:ext>
            </a:extLst>
          </p:cNvPr>
          <p:cNvSpPr/>
          <p:nvPr/>
        </p:nvSpPr>
        <p:spPr>
          <a:xfrm>
            <a:off x="5713481" y="3463200"/>
            <a:ext cx="257885" cy="206696"/>
          </a:xfrm>
          <a:prstGeom prst="wedgeEllipseCallout">
            <a:avLst>
              <a:gd name="adj1" fmla="val 549"/>
              <a:gd name="adj2" fmla="val 74670"/>
            </a:avLst>
          </a:prstGeom>
          <a:gradFill flip="none" rotWithShape="1">
            <a:gsLst>
              <a:gs pos="37000">
                <a:schemeClr val="bg1"/>
              </a:gs>
              <a:gs pos="58000">
                <a:schemeClr val="bg1">
                  <a:lumMod val="85000"/>
                </a:schemeClr>
              </a:gs>
              <a:gs pos="100000">
                <a:schemeClr val="tx1">
                  <a:lumMod val="95000"/>
                  <a:lumOff val="5000"/>
                </a:schemeClr>
              </a:gs>
            </a:gsLst>
            <a:path path="circle">
              <a:fillToRect l="50000" t="50000" r="50000" b="50000"/>
            </a:path>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9" name="Balão de Fala: Oval 88">
            <a:extLst>
              <a:ext uri="{FF2B5EF4-FFF2-40B4-BE49-F238E27FC236}">
                <a16:creationId xmlns:a16="http://schemas.microsoft.com/office/drawing/2014/main" id="{5EFD70D6-AD9D-4B72-AAE7-2C344B43F556}"/>
              </a:ext>
            </a:extLst>
          </p:cNvPr>
          <p:cNvSpPr/>
          <p:nvPr/>
        </p:nvSpPr>
        <p:spPr>
          <a:xfrm flipH="1">
            <a:off x="5347218" y="3612951"/>
            <a:ext cx="257885" cy="206696"/>
          </a:xfrm>
          <a:prstGeom prst="wedgeEllipseCallout">
            <a:avLst>
              <a:gd name="adj1" fmla="val -58125"/>
              <a:gd name="adj2" fmla="val 40996"/>
            </a:avLst>
          </a:prstGeom>
          <a:gradFill flip="none" rotWithShape="1">
            <a:gsLst>
              <a:gs pos="37000">
                <a:schemeClr val="bg1"/>
              </a:gs>
              <a:gs pos="58000">
                <a:schemeClr val="bg1">
                  <a:lumMod val="85000"/>
                </a:schemeClr>
              </a:gs>
              <a:gs pos="100000">
                <a:schemeClr val="tx1">
                  <a:lumMod val="95000"/>
                  <a:lumOff val="5000"/>
                </a:schemeClr>
              </a:gs>
            </a:gsLst>
            <a:path path="circle">
              <a:fillToRect l="50000" t="50000" r="50000" b="50000"/>
            </a:path>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0" name="Balão de Fala: Oval 89">
            <a:extLst>
              <a:ext uri="{FF2B5EF4-FFF2-40B4-BE49-F238E27FC236}">
                <a16:creationId xmlns:a16="http://schemas.microsoft.com/office/drawing/2014/main" id="{E6B9486F-C609-4799-B710-8DAF64FD363A}"/>
              </a:ext>
            </a:extLst>
          </p:cNvPr>
          <p:cNvSpPr/>
          <p:nvPr/>
        </p:nvSpPr>
        <p:spPr>
          <a:xfrm flipH="1" flipV="1">
            <a:off x="4923418" y="4741227"/>
            <a:ext cx="257885" cy="206696"/>
          </a:xfrm>
          <a:prstGeom prst="wedgeEllipseCallout">
            <a:avLst>
              <a:gd name="adj1" fmla="val -67512"/>
              <a:gd name="adj2" fmla="val 21963"/>
            </a:avLst>
          </a:prstGeom>
          <a:gradFill flip="none" rotWithShape="1">
            <a:gsLst>
              <a:gs pos="37000">
                <a:schemeClr val="bg1"/>
              </a:gs>
              <a:gs pos="58000">
                <a:schemeClr val="bg1">
                  <a:lumMod val="85000"/>
                </a:schemeClr>
              </a:gs>
              <a:gs pos="100000">
                <a:schemeClr val="tx1">
                  <a:lumMod val="95000"/>
                  <a:lumOff val="5000"/>
                </a:schemeClr>
              </a:gs>
            </a:gsLst>
            <a:path path="circle">
              <a:fillToRect l="50000" t="50000" r="50000" b="50000"/>
            </a:path>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2" name="Balão de Fala: Oval 91">
            <a:extLst>
              <a:ext uri="{FF2B5EF4-FFF2-40B4-BE49-F238E27FC236}">
                <a16:creationId xmlns:a16="http://schemas.microsoft.com/office/drawing/2014/main" id="{20D28D00-B80A-4956-9C39-8C9C33AB1F88}"/>
              </a:ext>
            </a:extLst>
          </p:cNvPr>
          <p:cNvSpPr/>
          <p:nvPr/>
        </p:nvSpPr>
        <p:spPr>
          <a:xfrm flipV="1">
            <a:off x="6135763" y="3734762"/>
            <a:ext cx="257885" cy="206697"/>
          </a:xfrm>
          <a:prstGeom prst="wedgeEllipseCallout">
            <a:avLst>
              <a:gd name="adj1" fmla="val -79247"/>
              <a:gd name="adj2" fmla="val -22692"/>
            </a:avLst>
          </a:prstGeom>
          <a:gradFill flip="none" rotWithShape="1">
            <a:gsLst>
              <a:gs pos="37000">
                <a:schemeClr val="bg1"/>
              </a:gs>
              <a:gs pos="58000">
                <a:schemeClr val="bg1">
                  <a:lumMod val="85000"/>
                </a:schemeClr>
              </a:gs>
              <a:gs pos="100000">
                <a:schemeClr val="tx1">
                  <a:lumMod val="95000"/>
                  <a:lumOff val="5000"/>
                </a:schemeClr>
              </a:gs>
            </a:gsLst>
            <a:path path="circle">
              <a:fillToRect l="50000" t="50000" r="50000" b="50000"/>
            </a:path>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9" name="Balão de Fala: Oval 98">
            <a:extLst>
              <a:ext uri="{FF2B5EF4-FFF2-40B4-BE49-F238E27FC236}">
                <a16:creationId xmlns:a16="http://schemas.microsoft.com/office/drawing/2014/main" id="{E4661D08-6AC8-4DA3-AD8D-8BEFB40F573F}"/>
              </a:ext>
            </a:extLst>
          </p:cNvPr>
          <p:cNvSpPr/>
          <p:nvPr/>
        </p:nvSpPr>
        <p:spPr>
          <a:xfrm>
            <a:off x="6061552" y="3615605"/>
            <a:ext cx="257885" cy="206697"/>
          </a:xfrm>
          <a:prstGeom prst="wedgeEllipseCallout">
            <a:avLst>
              <a:gd name="adj1" fmla="val -58125"/>
              <a:gd name="adj2" fmla="val 40996"/>
            </a:avLst>
          </a:prstGeom>
          <a:gradFill flip="none" rotWithShape="1">
            <a:gsLst>
              <a:gs pos="37000">
                <a:schemeClr val="bg1"/>
              </a:gs>
              <a:gs pos="58000">
                <a:schemeClr val="bg1">
                  <a:lumMod val="85000"/>
                </a:schemeClr>
              </a:gs>
              <a:gs pos="100000">
                <a:schemeClr val="tx1">
                  <a:lumMod val="95000"/>
                  <a:lumOff val="5000"/>
                </a:schemeClr>
              </a:gs>
            </a:gsLst>
            <a:path path="circle">
              <a:fillToRect l="50000" t="50000" r="50000" b="50000"/>
            </a:path>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0" name="Balão de Fala: Oval 99">
            <a:extLst>
              <a:ext uri="{FF2B5EF4-FFF2-40B4-BE49-F238E27FC236}">
                <a16:creationId xmlns:a16="http://schemas.microsoft.com/office/drawing/2014/main" id="{F1F9735C-6074-44EA-8677-133D378F2054}"/>
              </a:ext>
            </a:extLst>
          </p:cNvPr>
          <p:cNvSpPr/>
          <p:nvPr/>
        </p:nvSpPr>
        <p:spPr>
          <a:xfrm>
            <a:off x="10839492" y="4226080"/>
            <a:ext cx="257885" cy="206696"/>
          </a:xfrm>
          <a:prstGeom prst="wedgeEllipseCallout">
            <a:avLst>
              <a:gd name="adj1" fmla="val -63992"/>
              <a:gd name="adj2" fmla="val 32212"/>
            </a:avLst>
          </a:prstGeom>
          <a:gradFill flip="none" rotWithShape="1">
            <a:gsLst>
              <a:gs pos="37000">
                <a:schemeClr val="bg1"/>
              </a:gs>
              <a:gs pos="58000">
                <a:schemeClr val="bg1">
                  <a:lumMod val="85000"/>
                </a:schemeClr>
              </a:gs>
              <a:gs pos="100000">
                <a:schemeClr val="tx1">
                  <a:lumMod val="95000"/>
                  <a:lumOff val="5000"/>
                </a:schemeClr>
              </a:gs>
            </a:gsLst>
            <a:path path="circle">
              <a:fillToRect l="50000" t="50000" r="50000" b="50000"/>
            </a:path>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1" name="Balão de Fala: Oval 100">
            <a:extLst>
              <a:ext uri="{FF2B5EF4-FFF2-40B4-BE49-F238E27FC236}">
                <a16:creationId xmlns:a16="http://schemas.microsoft.com/office/drawing/2014/main" id="{BF55FBF8-B4EB-4A30-8983-47786CC08321}"/>
              </a:ext>
            </a:extLst>
          </p:cNvPr>
          <p:cNvSpPr/>
          <p:nvPr/>
        </p:nvSpPr>
        <p:spPr>
          <a:xfrm>
            <a:off x="10690153" y="3180428"/>
            <a:ext cx="257885" cy="206696"/>
          </a:xfrm>
          <a:prstGeom prst="wedgeEllipseCallout">
            <a:avLst>
              <a:gd name="adj1" fmla="val -51084"/>
              <a:gd name="adj2" fmla="val 52709"/>
            </a:avLst>
          </a:prstGeom>
          <a:gradFill flip="none" rotWithShape="1">
            <a:gsLst>
              <a:gs pos="37000">
                <a:schemeClr val="bg1"/>
              </a:gs>
              <a:gs pos="58000">
                <a:schemeClr val="bg1">
                  <a:lumMod val="85000"/>
                </a:schemeClr>
              </a:gs>
              <a:gs pos="100000">
                <a:schemeClr val="tx1">
                  <a:lumMod val="95000"/>
                  <a:lumOff val="5000"/>
                </a:schemeClr>
              </a:gs>
            </a:gsLst>
            <a:path path="circle">
              <a:fillToRect l="50000" t="50000" r="50000" b="50000"/>
            </a:path>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2" name="Balão de Fala: Oval 101">
            <a:extLst>
              <a:ext uri="{FF2B5EF4-FFF2-40B4-BE49-F238E27FC236}">
                <a16:creationId xmlns:a16="http://schemas.microsoft.com/office/drawing/2014/main" id="{0FEBEB4A-8945-432C-984A-C207C44A4B4D}"/>
              </a:ext>
            </a:extLst>
          </p:cNvPr>
          <p:cNvSpPr/>
          <p:nvPr/>
        </p:nvSpPr>
        <p:spPr>
          <a:xfrm flipV="1">
            <a:off x="10400076" y="4986987"/>
            <a:ext cx="257885" cy="206696"/>
          </a:xfrm>
          <a:prstGeom prst="wedgeEllipseCallout">
            <a:avLst>
              <a:gd name="adj1" fmla="val -67512"/>
              <a:gd name="adj2" fmla="val 21963"/>
            </a:avLst>
          </a:prstGeom>
          <a:gradFill flip="none" rotWithShape="1">
            <a:gsLst>
              <a:gs pos="37000">
                <a:schemeClr val="bg1"/>
              </a:gs>
              <a:gs pos="58000">
                <a:schemeClr val="bg1">
                  <a:lumMod val="85000"/>
                </a:schemeClr>
              </a:gs>
              <a:gs pos="100000">
                <a:schemeClr val="tx1">
                  <a:lumMod val="95000"/>
                  <a:lumOff val="5000"/>
                </a:schemeClr>
              </a:gs>
            </a:gsLst>
            <a:path path="circle">
              <a:fillToRect l="50000" t="50000" r="50000" b="50000"/>
            </a:path>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3" name="Balão de Fala: Oval 102">
            <a:extLst>
              <a:ext uri="{FF2B5EF4-FFF2-40B4-BE49-F238E27FC236}">
                <a16:creationId xmlns:a16="http://schemas.microsoft.com/office/drawing/2014/main" id="{99C4270C-053F-46CF-9165-AF4FF99A9385}"/>
              </a:ext>
            </a:extLst>
          </p:cNvPr>
          <p:cNvSpPr/>
          <p:nvPr/>
        </p:nvSpPr>
        <p:spPr>
          <a:xfrm>
            <a:off x="9634305" y="2765444"/>
            <a:ext cx="257885" cy="206696"/>
          </a:xfrm>
          <a:prstGeom prst="wedgeEllipseCallout">
            <a:avLst>
              <a:gd name="adj1" fmla="val 549"/>
              <a:gd name="adj2" fmla="val 74670"/>
            </a:avLst>
          </a:prstGeom>
          <a:gradFill flip="none" rotWithShape="1">
            <a:gsLst>
              <a:gs pos="37000">
                <a:schemeClr val="bg1"/>
              </a:gs>
              <a:gs pos="58000">
                <a:schemeClr val="bg1">
                  <a:lumMod val="85000"/>
                </a:schemeClr>
              </a:gs>
              <a:gs pos="100000">
                <a:schemeClr val="tx1">
                  <a:lumMod val="95000"/>
                  <a:lumOff val="5000"/>
                </a:schemeClr>
              </a:gs>
            </a:gsLst>
            <a:path path="circle">
              <a:fillToRect l="50000" t="50000" r="50000" b="50000"/>
            </a:path>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4" name="Balão de Fala: Oval 103">
            <a:extLst>
              <a:ext uri="{FF2B5EF4-FFF2-40B4-BE49-F238E27FC236}">
                <a16:creationId xmlns:a16="http://schemas.microsoft.com/office/drawing/2014/main" id="{95426035-1F66-4DDE-A2C6-E866D2595960}"/>
              </a:ext>
            </a:extLst>
          </p:cNvPr>
          <p:cNvSpPr/>
          <p:nvPr/>
        </p:nvSpPr>
        <p:spPr>
          <a:xfrm flipH="1">
            <a:off x="8429372" y="4224346"/>
            <a:ext cx="257885" cy="206696"/>
          </a:xfrm>
          <a:prstGeom prst="wedgeEllipseCallout">
            <a:avLst>
              <a:gd name="adj1" fmla="val -63992"/>
              <a:gd name="adj2" fmla="val 32212"/>
            </a:avLst>
          </a:prstGeom>
          <a:gradFill flip="none" rotWithShape="1">
            <a:gsLst>
              <a:gs pos="37000">
                <a:schemeClr val="bg1"/>
              </a:gs>
              <a:gs pos="58000">
                <a:schemeClr val="bg1">
                  <a:lumMod val="85000"/>
                </a:schemeClr>
              </a:gs>
              <a:gs pos="100000">
                <a:schemeClr val="tx1">
                  <a:lumMod val="95000"/>
                  <a:lumOff val="5000"/>
                </a:schemeClr>
              </a:gs>
            </a:gsLst>
            <a:path path="circle">
              <a:fillToRect l="50000" t="50000" r="50000" b="50000"/>
            </a:path>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5" name="Balão de Fala: Oval 104">
            <a:extLst>
              <a:ext uri="{FF2B5EF4-FFF2-40B4-BE49-F238E27FC236}">
                <a16:creationId xmlns:a16="http://schemas.microsoft.com/office/drawing/2014/main" id="{7F105D4E-3B29-45BA-8AB3-AFE79304F0A3}"/>
              </a:ext>
            </a:extLst>
          </p:cNvPr>
          <p:cNvSpPr/>
          <p:nvPr/>
        </p:nvSpPr>
        <p:spPr>
          <a:xfrm flipH="1">
            <a:off x="8578711" y="3178695"/>
            <a:ext cx="257885" cy="206696"/>
          </a:xfrm>
          <a:prstGeom prst="wedgeEllipseCallout">
            <a:avLst>
              <a:gd name="adj1" fmla="val -51084"/>
              <a:gd name="adj2" fmla="val 52709"/>
            </a:avLst>
          </a:prstGeom>
          <a:gradFill flip="none" rotWithShape="1">
            <a:gsLst>
              <a:gs pos="37000">
                <a:schemeClr val="bg1"/>
              </a:gs>
              <a:gs pos="58000">
                <a:schemeClr val="bg1">
                  <a:lumMod val="85000"/>
                </a:schemeClr>
              </a:gs>
              <a:gs pos="100000">
                <a:schemeClr val="tx1">
                  <a:lumMod val="95000"/>
                  <a:lumOff val="5000"/>
                </a:schemeClr>
              </a:gs>
            </a:gsLst>
            <a:path path="circle">
              <a:fillToRect l="50000" t="50000" r="50000" b="50000"/>
            </a:path>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6" name="Balão de Fala: Oval 105">
            <a:extLst>
              <a:ext uri="{FF2B5EF4-FFF2-40B4-BE49-F238E27FC236}">
                <a16:creationId xmlns:a16="http://schemas.microsoft.com/office/drawing/2014/main" id="{37141864-12BB-402A-BF86-1827F4318453}"/>
              </a:ext>
            </a:extLst>
          </p:cNvPr>
          <p:cNvSpPr/>
          <p:nvPr/>
        </p:nvSpPr>
        <p:spPr>
          <a:xfrm flipH="1" flipV="1">
            <a:off x="8868788" y="4985254"/>
            <a:ext cx="257885" cy="206696"/>
          </a:xfrm>
          <a:prstGeom prst="wedgeEllipseCallout">
            <a:avLst>
              <a:gd name="adj1" fmla="val -67512"/>
              <a:gd name="adj2" fmla="val 21963"/>
            </a:avLst>
          </a:prstGeom>
          <a:gradFill flip="none" rotWithShape="1">
            <a:gsLst>
              <a:gs pos="37000">
                <a:schemeClr val="bg1"/>
              </a:gs>
              <a:gs pos="58000">
                <a:schemeClr val="bg1">
                  <a:lumMod val="85000"/>
                </a:schemeClr>
              </a:gs>
              <a:gs pos="100000">
                <a:schemeClr val="tx1">
                  <a:lumMod val="95000"/>
                  <a:lumOff val="5000"/>
                </a:schemeClr>
              </a:gs>
            </a:gsLst>
            <a:path path="circle">
              <a:fillToRect l="50000" t="50000" r="50000" b="50000"/>
            </a:path>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0852376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955156-E306-4367-9F24-DB0633415854}"/>
              </a:ext>
            </a:extLst>
          </p:cNvPr>
          <p:cNvSpPr>
            <a:spLocks noGrp="1"/>
          </p:cNvSpPr>
          <p:nvPr>
            <p:ph type="title"/>
          </p:nvPr>
        </p:nvSpPr>
        <p:spPr>
          <a:xfrm>
            <a:off x="144814" y="17463"/>
            <a:ext cx="11902372" cy="1325562"/>
          </a:xfrm>
        </p:spPr>
        <p:txBody>
          <a:bodyPr>
            <a:normAutofit/>
          </a:bodyPr>
          <a:lstStyle/>
          <a:p>
            <a:r>
              <a:rPr lang="en-US" dirty="0"/>
              <a:t>Educação e cibercultura em confluência histórica</a:t>
            </a:r>
            <a:endParaRPr lang="pt-BR" dirty="0"/>
          </a:p>
        </p:txBody>
      </p:sp>
      <p:cxnSp>
        <p:nvCxnSpPr>
          <p:cNvPr id="8" name="Conector reto 7">
            <a:extLst>
              <a:ext uri="{FF2B5EF4-FFF2-40B4-BE49-F238E27FC236}">
                <a16:creationId xmlns:a16="http://schemas.microsoft.com/office/drawing/2014/main" id="{9FEA96D0-B9EF-4C33-9687-BFA605ADEF37}"/>
              </a:ext>
            </a:extLst>
          </p:cNvPr>
          <p:cNvCxnSpPr>
            <a:cxnSpLocks/>
          </p:cNvCxnSpPr>
          <p:nvPr/>
        </p:nvCxnSpPr>
        <p:spPr>
          <a:xfrm>
            <a:off x="6096000" y="956796"/>
            <a:ext cx="0" cy="590120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 name="CaixaDeTexto 4">
            <a:extLst>
              <a:ext uri="{FF2B5EF4-FFF2-40B4-BE49-F238E27FC236}">
                <a16:creationId xmlns:a16="http://schemas.microsoft.com/office/drawing/2014/main" id="{96CCAD15-BEFA-4E2B-BCBC-0A00AA4B9369}"/>
              </a:ext>
            </a:extLst>
          </p:cNvPr>
          <p:cNvSpPr txBox="1"/>
          <p:nvPr/>
        </p:nvSpPr>
        <p:spPr>
          <a:xfrm>
            <a:off x="922641" y="1406311"/>
            <a:ext cx="4250715" cy="461665"/>
          </a:xfrm>
          <a:prstGeom prst="rect">
            <a:avLst/>
          </a:prstGeom>
          <a:noFill/>
        </p:spPr>
        <p:txBody>
          <a:bodyPr wrap="none" rtlCol="0">
            <a:spAutoFit/>
          </a:bodyPr>
          <a:lstStyle/>
          <a:p>
            <a:pPr algn="ctr"/>
            <a:r>
              <a:rPr lang="pt-BR" sz="2400" dirty="0"/>
              <a:t>Legado pedagógico do Século XX</a:t>
            </a:r>
          </a:p>
        </p:txBody>
      </p:sp>
      <p:sp>
        <p:nvSpPr>
          <p:cNvPr id="11" name="CaixaDeTexto 10">
            <a:extLst>
              <a:ext uri="{FF2B5EF4-FFF2-40B4-BE49-F238E27FC236}">
                <a16:creationId xmlns:a16="http://schemas.microsoft.com/office/drawing/2014/main" id="{D91BB328-E43B-46C9-9A12-07A82EEAA732}"/>
              </a:ext>
            </a:extLst>
          </p:cNvPr>
          <p:cNvSpPr txBox="1"/>
          <p:nvPr/>
        </p:nvSpPr>
        <p:spPr>
          <a:xfrm>
            <a:off x="6684499" y="1406311"/>
            <a:ext cx="4685642" cy="461665"/>
          </a:xfrm>
          <a:prstGeom prst="rect">
            <a:avLst/>
          </a:prstGeom>
          <a:noFill/>
        </p:spPr>
        <p:txBody>
          <a:bodyPr wrap="none" rtlCol="0">
            <a:spAutoFit/>
          </a:bodyPr>
          <a:lstStyle/>
          <a:p>
            <a:pPr algn="ctr"/>
            <a:r>
              <a:rPr lang="pt-BR" sz="2400" dirty="0"/>
              <a:t>Cenário sociotécnico da cibercultura</a:t>
            </a:r>
          </a:p>
        </p:txBody>
      </p:sp>
      <p:pic>
        <p:nvPicPr>
          <p:cNvPr id="2050" name="Picture 2">
            <a:extLst>
              <a:ext uri="{FF2B5EF4-FFF2-40B4-BE49-F238E27FC236}">
                <a16:creationId xmlns:a16="http://schemas.microsoft.com/office/drawing/2014/main" id="{93116A1B-6D26-4062-9FE7-1859D30AEF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8203" y="4521128"/>
            <a:ext cx="5588116" cy="206862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C72E88B3-BD3D-43E8-97A4-27E53EC015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329" y="4501301"/>
            <a:ext cx="5683246" cy="2108276"/>
          </a:xfrm>
          <a:prstGeom prst="rect">
            <a:avLst/>
          </a:prstGeom>
          <a:noFill/>
          <a:extLst>
            <a:ext uri="{909E8E84-426E-40DD-AFC4-6F175D3DCCD1}">
              <a14:hiddenFill xmlns:a14="http://schemas.microsoft.com/office/drawing/2010/main">
                <a:solidFill>
                  <a:srgbClr val="FFFFFF"/>
                </a:solidFill>
              </a14:hiddenFill>
            </a:ext>
          </a:extLst>
        </p:spPr>
      </p:pic>
      <p:sp>
        <p:nvSpPr>
          <p:cNvPr id="15" name="CaixaDeTexto 14">
            <a:extLst>
              <a:ext uri="{FF2B5EF4-FFF2-40B4-BE49-F238E27FC236}">
                <a16:creationId xmlns:a16="http://schemas.microsoft.com/office/drawing/2014/main" id="{7CACC48F-C199-4F92-943A-7B29DC6CB596}"/>
              </a:ext>
            </a:extLst>
          </p:cNvPr>
          <p:cNvSpPr txBox="1"/>
          <p:nvPr/>
        </p:nvSpPr>
        <p:spPr>
          <a:xfrm>
            <a:off x="425450" y="1974160"/>
            <a:ext cx="5257800" cy="646331"/>
          </a:xfrm>
          <a:prstGeom prst="rect">
            <a:avLst/>
          </a:prstGeom>
          <a:noFill/>
        </p:spPr>
        <p:txBody>
          <a:bodyPr wrap="square">
            <a:spAutoFit/>
          </a:bodyPr>
          <a:lstStyle/>
          <a:p>
            <a:pPr algn="ctr"/>
            <a:r>
              <a:rPr lang="pt-BR" b="0" i="0" dirty="0">
                <a:solidFill>
                  <a:schemeClr val="tx1">
                    <a:lumMod val="50000"/>
                    <a:lumOff val="50000"/>
                  </a:schemeClr>
                </a:solidFill>
                <a:effectLst/>
              </a:rPr>
              <a:t>Fundamentos da educação autêntica defendidos pelos críticos da pedagogia da transmissão:</a:t>
            </a:r>
          </a:p>
        </p:txBody>
      </p:sp>
      <p:sp>
        <p:nvSpPr>
          <p:cNvPr id="16" name="CaixaDeTexto 15">
            <a:extLst>
              <a:ext uri="{FF2B5EF4-FFF2-40B4-BE49-F238E27FC236}">
                <a16:creationId xmlns:a16="http://schemas.microsoft.com/office/drawing/2014/main" id="{EA123DFD-DCB8-4916-ADE0-CF8B744A8127}"/>
              </a:ext>
            </a:extLst>
          </p:cNvPr>
          <p:cNvSpPr txBox="1"/>
          <p:nvPr/>
        </p:nvSpPr>
        <p:spPr>
          <a:xfrm>
            <a:off x="2286000" y="2887186"/>
            <a:ext cx="1873250" cy="1477328"/>
          </a:xfrm>
          <a:prstGeom prst="rect">
            <a:avLst/>
          </a:prstGeom>
          <a:noFill/>
        </p:spPr>
        <p:txBody>
          <a:bodyPr wrap="square">
            <a:spAutoFit/>
          </a:bodyPr>
          <a:lstStyle/>
          <a:p>
            <a:pPr marL="285750" indent="-285750" algn="l">
              <a:buFont typeface="Arial" panose="020B0604020202020204" pitchFamily="34" charset="0"/>
              <a:buChar char="•"/>
            </a:pPr>
            <a:r>
              <a:rPr lang="pt-BR" b="1" i="0" dirty="0">
                <a:effectLst/>
              </a:rPr>
              <a:t>autonomia</a:t>
            </a:r>
            <a:endParaRPr lang="pt-BR" b="0" i="0" dirty="0">
              <a:effectLst/>
            </a:endParaRPr>
          </a:p>
          <a:p>
            <a:pPr marL="285750" indent="-285750" algn="l">
              <a:buFont typeface="Arial" panose="020B0604020202020204" pitchFamily="34" charset="0"/>
              <a:buChar char="•"/>
            </a:pPr>
            <a:r>
              <a:rPr lang="pt-BR" b="1" i="0" dirty="0">
                <a:effectLst/>
              </a:rPr>
              <a:t>diversidade</a:t>
            </a:r>
            <a:endParaRPr lang="pt-BR" b="0" i="0" dirty="0">
              <a:effectLst/>
            </a:endParaRPr>
          </a:p>
          <a:p>
            <a:pPr marL="285750" indent="-285750" algn="l">
              <a:buFont typeface="Arial" panose="020B0604020202020204" pitchFamily="34" charset="0"/>
              <a:buChar char="•"/>
            </a:pPr>
            <a:r>
              <a:rPr lang="pt-BR" b="1" i="0" dirty="0">
                <a:effectLst/>
              </a:rPr>
              <a:t>interação</a:t>
            </a:r>
            <a:endParaRPr lang="pt-BR" b="0" i="0" dirty="0">
              <a:effectLst/>
            </a:endParaRPr>
          </a:p>
          <a:p>
            <a:pPr marL="285750" indent="-285750" algn="l">
              <a:buFont typeface="Arial" panose="020B0604020202020204" pitchFamily="34" charset="0"/>
              <a:buChar char="•"/>
            </a:pPr>
            <a:r>
              <a:rPr lang="pt-BR" b="1" i="0" dirty="0">
                <a:effectLst/>
              </a:rPr>
              <a:t>dialogia</a:t>
            </a:r>
            <a:endParaRPr lang="pt-BR" b="0" i="0" dirty="0">
              <a:effectLst/>
            </a:endParaRPr>
          </a:p>
          <a:p>
            <a:pPr marL="285750" indent="-285750" algn="l">
              <a:buFont typeface="Arial" panose="020B0604020202020204" pitchFamily="34" charset="0"/>
              <a:buChar char="•"/>
            </a:pPr>
            <a:r>
              <a:rPr lang="pt-BR" b="1" i="0" dirty="0">
                <a:effectLst/>
              </a:rPr>
              <a:t>democracia</a:t>
            </a:r>
            <a:endParaRPr lang="pt-BR" b="0" i="0" dirty="0">
              <a:effectLst/>
            </a:endParaRPr>
          </a:p>
        </p:txBody>
      </p:sp>
      <p:sp>
        <p:nvSpPr>
          <p:cNvPr id="17" name="CaixaDeTexto 16">
            <a:extLst>
              <a:ext uri="{FF2B5EF4-FFF2-40B4-BE49-F238E27FC236}">
                <a16:creationId xmlns:a16="http://schemas.microsoft.com/office/drawing/2014/main" id="{1663114A-5407-4803-B79F-D57B3130B1AB}"/>
              </a:ext>
            </a:extLst>
          </p:cNvPr>
          <p:cNvSpPr txBox="1"/>
          <p:nvPr/>
        </p:nvSpPr>
        <p:spPr>
          <a:xfrm>
            <a:off x="6503989" y="1974160"/>
            <a:ext cx="5257800" cy="646331"/>
          </a:xfrm>
          <a:prstGeom prst="rect">
            <a:avLst/>
          </a:prstGeom>
          <a:noFill/>
        </p:spPr>
        <p:txBody>
          <a:bodyPr wrap="square">
            <a:spAutoFit/>
          </a:bodyPr>
          <a:lstStyle/>
          <a:p>
            <a:pPr algn="ctr"/>
            <a:r>
              <a:rPr lang="pt-BR" b="0" i="0" dirty="0">
                <a:solidFill>
                  <a:srgbClr val="5D5D5D"/>
                </a:solidFill>
                <a:effectLst/>
                <a:latin typeface="Lato"/>
              </a:rPr>
              <a:t>A dinâmica comunicacional, em sua fase chamada web 2.0, é caracterizada por:</a:t>
            </a:r>
            <a:endParaRPr lang="pt-BR" b="0" i="0" dirty="0">
              <a:solidFill>
                <a:schemeClr val="tx1">
                  <a:lumMod val="50000"/>
                  <a:lumOff val="50000"/>
                </a:schemeClr>
              </a:solidFill>
              <a:effectLst/>
            </a:endParaRPr>
          </a:p>
        </p:txBody>
      </p:sp>
      <p:sp>
        <p:nvSpPr>
          <p:cNvPr id="18" name="CaixaDeTexto 17">
            <a:extLst>
              <a:ext uri="{FF2B5EF4-FFF2-40B4-BE49-F238E27FC236}">
                <a16:creationId xmlns:a16="http://schemas.microsoft.com/office/drawing/2014/main" id="{3DB838FF-C8E5-43CE-B984-D4F48B2B5804}"/>
              </a:ext>
            </a:extLst>
          </p:cNvPr>
          <p:cNvSpPr txBox="1"/>
          <p:nvPr/>
        </p:nvSpPr>
        <p:spPr>
          <a:xfrm>
            <a:off x="8364538" y="2887186"/>
            <a:ext cx="2290761" cy="1477328"/>
          </a:xfrm>
          <a:prstGeom prst="rect">
            <a:avLst/>
          </a:prstGeom>
          <a:noFill/>
        </p:spPr>
        <p:txBody>
          <a:bodyPr wrap="square">
            <a:spAutoFit/>
          </a:bodyPr>
          <a:lstStyle/>
          <a:p>
            <a:pPr marL="285750" indent="-285750" algn="l">
              <a:buFont typeface="Arial" panose="020B0604020202020204" pitchFamily="34" charset="0"/>
              <a:buChar char="•"/>
            </a:pPr>
            <a:r>
              <a:rPr lang="pt-BR" b="1" i="0" dirty="0">
                <a:effectLst/>
              </a:rPr>
              <a:t>autoria</a:t>
            </a:r>
          </a:p>
          <a:p>
            <a:pPr marL="285750" indent="-285750" algn="l">
              <a:buFont typeface="Arial" panose="020B0604020202020204" pitchFamily="34" charset="0"/>
              <a:buChar char="•"/>
            </a:pPr>
            <a:r>
              <a:rPr lang="pt-BR" b="1" i="0" dirty="0">
                <a:effectLst/>
              </a:rPr>
              <a:t>compartilhamento</a:t>
            </a:r>
          </a:p>
          <a:p>
            <a:pPr marL="285750" indent="-285750" algn="l">
              <a:buFont typeface="Arial" panose="020B0604020202020204" pitchFamily="34" charset="0"/>
              <a:buChar char="•"/>
            </a:pPr>
            <a:r>
              <a:rPr lang="pt-BR" b="1" i="0" dirty="0">
                <a:effectLst/>
              </a:rPr>
              <a:t>conectividade</a:t>
            </a:r>
          </a:p>
          <a:p>
            <a:pPr marL="285750" indent="-285750" algn="l">
              <a:buFont typeface="Arial" panose="020B0604020202020204" pitchFamily="34" charset="0"/>
              <a:buChar char="•"/>
            </a:pPr>
            <a:r>
              <a:rPr lang="pt-BR" b="1" i="0" dirty="0">
                <a:effectLst/>
              </a:rPr>
              <a:t>colaboração</a:t>
            </a:r>
          </a:p>
          <a:p>
            <a:pPr marL="285750" indent="-285750" algn="l">
              <a:buFont typeface="Arial" panose="020B0604020202020204" pitchFamily="34" charset="0"/>
              <a:buChar char="•"/>
            </a:pPr>
            <a:r>
              <a:rPr lang="pt-BR" b="1" i="0" dirty="0">
                <a:effectLst/>
              </a:rPr>
              <a:t>interatividade</a:t>
            </a:r>
            <a:endParaRPr lang="pt-BR" b="0" i="0" dirty="0">
              <a:effectLst/>
            </a:endParaRPr>
          </a:p>
        </p:txBody>
      </p:sp>
    </p:spTree>
    <p:extLst>
      <p:ext uri="{BB962C8B-B14F-4D97-AF65-F5344CB8AC3E}">
        <p14:creationId xmlns:p14="http://schemas.microsoft.com/office/powerpoint/2010/main" val="39644209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ela 17">
            <a:extLst>
              <a:ext uri="{FF2B5EF4-FFF2-40B4-BE49-F238E27FC236}">
                <a16:creationId xmlns:a16="http://schemas.microsoft.com/office/drawing/2014/main" id="{F200617F-3369-40C7-8C04-40AE76200D86}"/>
              </a:ext>
            </a:extLst>
          </p:cNvPr>
          <p:cNvGraphicFramePr>
            <a:graphicFrameLocks noGrp="1"/>
          </p:cNvGraphicFramePr>
          <p:nvPr>
            <p:extLst>
              <p:ext uri="{D42A27DB-BD31-4B8C-83A1-F6EECF244321}">
                <p14:modId xmlns:p14="http://schemas.microsoft.com/office/powerpoint/2010/main" val="2167632532"/>
              </p:ext>
            </p:extLst>
          </p:nvPr>
        </p:nvGraphicFramePr>
        <p:xfrm>
          <a:off x="0" y="3769787"/>
          <a:ext cx="12192000" cy="3086739"/>
        </p:xfrm>
        <a:graphic>
          <a:graphicData uri="http://schemas.openxmlformats.org/drawingml/2006/table">
            <a:tbl>
              <a:tblPr/>
              <a:tblGrid>
                <a:gridCol w="6096000">
                  <a:extLst>
                    <a:ext uri="{9D8B030D-6E8A-4147-A177-3AD203B41FA5}">
                      <a16:colId xmlns:a16="http://schemas.microsoft.com/office/drawing/2014/main" val="2480542639"/>
                    </a:ext>
                  </a:extLst>
                </a:gridCol>
                <a:gridCol w="6096000">
                  <a:extLst>
                    <a:ext uri="{9D8B030D-6E8A-4147-A177-3AD203B41FA5}">
                      <a16:colId xmlns:a16="http://schemas.microsoft.com/office/drawing/2014/main" val="2127165410"/>
                    </a:ext>
                  </a:extLst>
                </a:gridCol>
              </a:tblGrid>
              <a:tr h="406731">
                <a:tc>
                  <a:txBody>
                    <a:bodyPr/>
                    <a:lstStyle/>
                    <a:p>
                      <a:pPr algn="ctr"/>
                      <a:r>
                        <a:rPr lang="pt-BR" sz="1600" b="0" dirty="0">
                          <a:effectLst/>
                        </a:rPr>
                        <a:t>Sites e portais</a:t>
                      </a:r>
                    </a:p>
                  </a:txBody>
                  <a:tcPr marL="0" marR="0" marT="0" marB="0" anchor="ctr">
                    <a:lnL>
                      <a:noFill/>
                    </a:lnL>
                    <a:lnR>
                      <a:noFill/>
                    </a:lnR>
                    <a:lnT>
                      <a:noFill/>
                    </a:lnT>
                    <a:lnB>
                      <a:noFill/>
                    </a:lnB>
                    <a:solidFill>
                      <a:srgbClr val="FAFAFA"/>
                    </a:solidFill>
                  </a:tcPr>
                </a:tc>
                <a:tc>
                  <a:txBody>
                    <a:bodyPr/>
                    <a:lstStyle/>
                    <a:p>
                      <a:pPr algn="ctr"/>
                      <a:r>
                        <a:rPr lang="pt-BR" sz="1600" b="0" dirty="0">
                          <a:effectLst/>
                        </a:rPr>
                        <a:t>Blogues, redes sociais e wikis</a:t>
                      </a:r>
                    </a:p>
                  </a:txBody>
                  <a:tcPr marL="0" marR="0" marT="0" marB="0" anchor="ctr">
                    <a:lnL>
                      <a:noFill/>
                    </a:lnL>
                    <a:lnR>
                      <a:noFill/>
                    </a:lnR>
                    <a:lnT>
                      <a:noFill/>
                    </a:lnT>
                    <a:lnB>
                      <a:noFill/>
                    </a:lnB>
                    <a:solidFill>
                      <a:srgbClr val="FAFAFA"/>
                    </a:solidFill>
                  </a:tcPr>
                </a:tc>
                <a:extLst>
                  <a:ext uri="{0D108BD9-81ED-4DB2-BD59-A6C34878D82A}">
                    <a16:rowId xmlns:a16="http://schemas.microsoft.com/office/drawing/2014/main" val="4276516078"/>
                  </a:ext>
                </a:extLst>
              </a:tr>
              <a:tr h="646353">
                <a:tc>
                  <a:txBody>
                    <a:bodyPr/>
                    <a:lstStyle/>
                    <a:p>
                      <a:pPr algn="ctr"/>
                      <a:r>
                        <a:rPr lang="pt-BR" sz="1600" b="0" i="1" dirty="0">
                          <a:effectLst/>
                        </a:rPr>
                        <a:t>Softwares </a:t>
                      </a:r>
                      <a:r>
                        <a:rPr lang="pt-BR" sz="1600" b="0" dirty="0">
                          <a:effectLst/>
                        </a:rPr>
                        <a:t>e sistemas proprietários e fechados a serem vendidos.</a:t>
                      </a:r>
                    </a:p>
                  </a:txBody>
                  <a:tcPr marL="0" marR="0" marT="0" marB="0" anchor="ctr">
                    <a:lnL>
                      <a:noFill/>
                    </a:lnL>
                    <a:lnR>
                      <a:noFill/>
                    </a:lnR>
                    <a:lnT>
                      <a:noFill/>
                    </a:lnT>
                    <a:lnB>
                      <a:noFill/>
                    </a:lnB>
                    <a:solidFill>
                      <a:srgbClr val="FFFFFF"/>
                    </a:solidFill>
                  </a:tcPr>
                </a:tc>
                <a:tc>
                  <a:txBody>
                    <a:bodyPr/>
                    <a:lstStyle/>
                    <a:p>
                      <a:pPr algn="ctr"/>
                      <a:r>
                        <a:rPr lang="pt-BR" sz="1600" b="0" i="1" dirty="0">
                          <a:effectLst/>
                        </a:rPr>
                        <a:t>Softwares </a:t>
                      </a:r>
                      <a:r>
                        <a:rPr lang="pt-BR" sz="1600" b="0" dirty="0">
                          <a:effectLst/>
                        </a:rPr>
                        <a:t>e plataformas livres, abertos, compartilhados e desenvolvidos colaborativamente.</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1872958142"/>
                  </a:ext>
                </a:extLst>
              </a:tr>
              <a:tr h="406731">
                <a:tc>
                  <a:txBody>
                    <a:bodyPr/>
                    <a:lstStyle/>
                    <a:p>
                      <a:pPr algn="ctr"/>
                      <a:r>
                        <a:rPr lang="pt-BR" sz="1600" b="0" dirty="0">
                          <a:effectLst/>
                        </a:rPr>
                        <a:t>Navegar, baixar, copiar</a:t>
                      </a:r>
                    </a:p>
                  </a:txBody>
                  <a:tcPr marL="0" marR="0" marT="0" marB="0" anchor="ctr">
                    <a:lnL>
                      <a:noFill/>
                    </a:lnL>
                    <a:lnR>
                      <a:noFill/>
                    </a:lnR>
                    <a:lnT>
                      <a:noFill/>
                    </a:lnT>
                    <a:lnB>
                      <a:noFill/>
                    </a:lnB>
                    <a:solidFill>
                      <a:srgbClr val="FAFAFA"/>
                    </a:solidFill>
                  </a:tcPr>
                </a:tc>
                <a:tc>
                  <a:txBody>
                    <a:bodyPr/>
                    <a:lstStyle/>
                    <a:p>
                      <a:pPr algn="ctr"/>
                      <a:r>
                        <a:rPr lang="pt-BR" sz="1600" b="0" dirty="0">
                          <a:effectLst/>
                        </a:rPr>
                        <a:t>Interferir, colaborar, cocriar</a:t>
                      </a:r>
                    </a:p>
                  </a:txBody>
                  <a:tcPr marL="0" marR="0" marT="0" marB="0" anchor="ctr">
                    <a:lnL>
                      <a:noFill/>
                    </a:lnL>
                    <a:lnR>
                      <a:noFill/>
                    </a:lnR>
                    <a:lnT>
                      <a:noFill/>
                    </a:lnT>
                    <a:lnB>
                      <a:noFill/>
                    </a:lnB>
                    <a:solidFill>
                      <a:srgbClr val="FAFAFA"/>
                    </a:solidFill>
                  </a:tcPr>
                </a:tc>
                <a:extLst>
                  <a:ext uri="{0D108BD9-81ED-4DB2-BD59-A6C34878D82A}">
                    <a16:rowId xmlns:a16="http://schemas.microsoft.com/office/drawing/2014/main" val="2207595981"/>
                  </a:ext>
                </a:extLst>
              </a:tr>
              <a:tr h="406731">
                <a:tc>
                  <a:txBody>
                    <a:bodyPr/>
                    <a:lstStyle/>
                    <a:p>
                      <a:pPr algn="ctr"/>
                      <a:r>
                        <a:rPr lang="pt-BR" sz="1600" b="0" i="1" dirty="0" err="1">
                          <a:effectLst/>
                        </a:rPr>
                        <a:t>Webdesigner</a:t>
                      </a:r>
                      <a:r>
                        <a:rPr lang="pt-BR" sz="1600" b="0" dirty="0">
                          <a:effectLst/>
                        </a:rPr>
                        <a:t>, informata</a:t>
                      </a:r>
                    </a:p>
                  </a:txBody>
                  <a:tcPr marL="0" marR="0" marT="0" marB="0" anchor="ctr">
                    <a:lnL>
                      <a:noFill/>
                    </a:lnL>
                    <a:lnR>
                      <a:noFill/>
                    </a:lnR>
                    <a:lnT>
                      <a:noFill/>
                    </a:lnT>
                    <a:lnB>
                      <a:noFill/>
                    </a:lnB>
                    <a:solidFill>
                      <a:srgbClr val="FFFFFF"/>
                    </a:solidFill>
                  </a:tcPr>
                </a:tc>
                <a:tc>
                  <a:txBody>
                    <a:bodyPr/>
                    <a:lstStyle/>
                    <a:p>
                      <a:pPr algn="ctr"/>
                      <a:r>
                        <a:rPr lang="pt-BR" sz="1600" b="0" dirty="0">
                          <a:effectLst/>
                        </a:rPr>
                        <a:t>Internautas, “internet social”</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789337120"/>
                  </a:ext>
                </a:extLst>
              </a:tr>
              <a:tr h="406731">
                <a:tc>
                  <a:txBody>
                    <a:bodyPr/>
                    <a:lstStyle/>
                    <a:p>
                      <a:pPr algn="ctr"/>
                      <a:r>
                        <a:rPr lang="pt-BR" sz="1600" b="0" dirty="0">
                          <a:effectLst/>
                        </a:rPr>
                        <a:t>Usuário: leitor, consumidor e receptor de conteúdos</a:t>
                      </a:r>
                    </a:p>
                  </a:txBody>
                  <a:tcPr marL="0" marR="0" marT="0" marB="0" anchor="ctr">
                    <a:lnL>
                      <a:noFill/>
                    </a:lnL>
                    <a:lnR>
                      <a:noFill/>
                    </a:lnR>
                    <a:lnT>
                      <a:noFill/>
                    </a:lnT>
                    <a:lnB>
                      <a:noFill/>
                    </a:lnB>
                    <a:solidFill>
                      <a:srgbClr val="FAFAFA"/>
                    </a:solidFill>
                  </a:tcPr>
                </a:tc>
                <a:tc>
                  <a:txBody>
                    <a:bodyPr/>
                    <a:lstStyle/>
                    <a:p>
                      <a:pPr algn="ctr"/>
                      <a:r>
                        <a:rPr lang="pt-BR" sz="1600" b="0" dirty="0">
                          <a:effectLst/>
                        </a:rPr>
                        <a:t>Usuário: </a:t>
                      </a:r>
                      <a:r>
                        <a:rPr lang="pt-BR" sz="1600" b="0" dirty="0" err="1">
                          <a:effectLst/>
                        </a:rPr>
                        <a:t>interator</a:t>
                      </a:r>
                      <a:r>
                        <a:rPr lang="pt-BR" sz="1600" b="0" dirty="0">
                          <a:effectLst/>
                        </a:rPr>
                        <a:t>, produtor e gestor</a:t>
                      </a:r>
                    </a:p>
                  </a:txBody>
                  <a:tcPr marL="0" marR="0" marT="0" marB="0" anchor="ctr">
                    <a:lnL>
                      <a:noFill/>
                    </a:lnL>
                    <a:lnR>
                      <a:noFill/>
                    </a:lnR>
                    <a:lnT>
                      <a:noFill/>
                    </a:lnT>
                    <a:lnB>
                      <a:noFill/>
                    </a:lnB>
                    <a:solidFill>
                      <a:srgbClr val="FAFAFA"/>
                    </a:solidFill>
                  </a:tcPr>
                </a:tc>
                <a:extLst>
                  <a:ext uri="{0D108BD9-81ED-4DB2-BD59-A6C34878D82A}">
                    <a16:rowId xmlns:a16="http://schemas.microsoft.com/office/drawing/2014/main" val="2471853852"/>
                  </a:ext>
                </a:extLst>
              </a:tr>
              <a:tr h="406731">
                <a:tc>
                  <a:txBody>
                    <a:bodyPr/>
                    <a:lstStyle/>
                    <a:p>
                      <a:pPr algn="ctr"/>
                      <a:r>
                        <a:rPr lang="pt-BR" sz="1600" b="0" dirty="0">
                          <a:effectLst/>
                        </a:rPr>
                        <a:t>Conteúdos: gestão centralizada</a:t>
                      </a:r>
                    </a:p>
                  </a:txBody>
                  <a:tcPr marL="0" marR="0" marT="0" marB="0" anchor="ctr">
                    <a:lnL>
                      <a:noFill/>
                    </a:lnL>
                    <a:lnR>
                      <a:noFill/>
                    </a:lnR>
                    <a:lnT>
                      <a:noFill/>
                    </a:lnT>
                    <a:lnB>
                      <a:noFill/>
                    </a:lnB>
                    <a:solidFill>
                      <a:srgbClr val="FFFFFF"/>
                    </a:solidFill>
                  </a:tcPr>
                </a:tc>
                <a:tc>
                  <a:txBody>
                    <a:bodyPr/>
                    <a:lstStyle/>
                    <a:p>
                      <a:pPr algn="ctr"/>
                      <a:r>
                        <a:rPr lang="pt-BR" sz="1600" b="0" dirty="0">
                          <a:effectLst/>
                        </a:rPr>
                        <a:t>Conteúdos: gestão pessoal e compartilhada, inteligência coletiva</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353942820"/>
                  </a:ext>
                </a:extLst>
              </a:tr>
              <a:tr h="406731">
                <a:tc>
                  <a:txBody>
                    <a:bodyPr/>
                    <a:lstStyle/>
                    <a:p>
                      <a:pPr algn="ctr"/>
                      <a:r>
                        <a:rPr lang="pt-BR" sz="1600" b="0" dirty="0">
                          <a:effectLst/>
                        </a:rPr>
                        <a:t>Operatividade</a:t>
                      </a:r>
                    </a:p>
                  </a:txBody>
                  <a:tcPr marL="0" marR="0" marT="0" marB="0" anchor="ctr">
                    <a:lnL>
                      <a:noFill/>
                    </a:lnL>
                    <a:lnR>
                      <a:noFill/>
                    </a:lnR>
                    <a:lnT>
                      <a:noFill/>
                    </a:lnT>
                    <a:lnB>
                      <a:noFill/>
                    </a:lnB>
                    <a:solidFill>
                      <a:srgbClr val="FAFAFA"/>
                    </a:solidFill>
                  </a:tcPr>
                </a:tc>
                <a:tc>
                  <a:txBody>
                    <a:bodyPr/>
                    <a:lstStyle/>
                    <a:p>
                      <a:pPr algn="ctr"/>
                      <a:r>
                        <a:rPr lang="pt-BR" sz="1600" b="0" dirty="0">
                          <a:effectLst/>
                        </a:rPr>
                        <a:t>Interatividade</a:t>
                      </a:r>
                    </a:p>
                  </a:txBody>
                  <a:tcPr marL="0" marR="0" marT="0" marB="0" anchor="ctr">
                    <a:lnL>
                      <a:noFill/>
                    </a:lnL>
                    <a:lnR>
                      <a:noFill/>
                    </a:lnR>
                    <a:lnT>
                      <a:noFill/>
                    </a:lnT>
                    <a:lnB>
                      <a:noFill/>
                    </a:lnB>
                    <a:solidFill>
                      <a:srgbClr val="FAFAFA"/>
                    </a:solidFill>
                  </a:tcPr>
                </a:tc>
                <a:extLst>
                  <a:ext uri="{0D108BD9-81ED-4DB2-BD59-A6C34878D82A}">
                    <a16:rowId xmlns:a16="http://schemas.microsoft.com/office/drawing/2014/main" val="1260099223"/>
                  </a:ext>
                </a:extLst>
              </a:tr>
            </a:tbl>
          </a:graphicData>
        </a:graphic>
      </p:graphicFrame>
      <p:sp>
        <p:nvSpPr>
          <p:cNvPr id="2" name="Título 1">
            <a:extLst>
              <a:ext uri="{FF2B5EF4-FFF2-40B4-BE49-F238E27FC236}">
                <a16:creationId xmlns:a16="http://schemas.microsoft.com/office/drawing/2014/main" id="{618C9EE1-64B0-4CF2-AB01-176AB8E1FE26}"/>
              </a:ext>
            </a:extLst>
          </p:cNvPr>
          <p:cNvSpPr>
            <a:spLocks noGrp="1"/>
          </p:cNvSpPr>
          <p:nvPr>
            <p:ph type="title"/>
          </p:nvPr>
        </p:nvSpPr>
        <p:spPr>
          <a:xfrm>
            <a:off x="838200" y="18255"/>
            <a:ext cx="10515600" cy="1325563"/>
          </a:xfrm>
        </p:spPr>
        <p:txBody>
          <a:bodyPr/>
          <a:lstStyle/>
          <a:p>
            <a:r>
              <a:rPr lang="en-US" dirty="0"/>
              <a:t>Web 1.0                                 Web 2.0</a:t>
            </a:r>
            <a:endParaRPr lang="pt-BR" dirty="0"/>
          </a:p>
        </p:txBody>
      </p:sp>
      <p:grpSp>
        <p:nvGrpSpPr>
          <p:cNvPr id="11" name="Agrupar 10">
            <a:extLst>
              <a:ext uri="{FF2B5EF4-FFF2-40B4-BE49-F238E27FC236}">
                <a16:creationId xmlns:a16="http://schemas.microsoft.com/office/drawing/2014/main" id="{DBAFF8E1-0595-4692-A638-22F9CB123736}"/>
              </a:ext>
            </a:extLst>
          </p:cNvPr>
          <p:cNvGrpSpPr/>
          <p:nvPr/>
        </p:nvGrpSpPr>
        <p:grpSpPr>
          <a:xfrm>
            <a:off x="1425170" y="1536717"/>
            <a:ext cx="3652598" cy="1240334"/>
            <a:chOff x="2277890" y="2110216"/>
            <a:chExt cx="3100816" cy="1052963"/>
          </a:xfrm>
        </p:grpSpPr>
        <p:pic>
          <p:nvPicPr>
            <p:cNvPr id="8" name="Imagem 7">
              <a:extLst>
                <a:ext uri="{FF2B5EF4-FFF2-40B4-BE49-F238E27FC236}">
                  <a16:creationId xmlns:a16="http://schemas.microsoft.com/office/drawing/2014/main" id="{32344E79-1D77-49F4-8E85-BB29A8EB6CDF}"/>
                </a:ext>
              </a:extLst>
            </p:cNvPr>
            <p:cNvPicPr>
              <a:picLocks noChangeAspect="1"/>
            </p:cNvPicPr>
            <p:nvPr/>
          </p:nvPicPr>
          <p:blipFill>
            <a:blip r:embed="rId2"/>
            <a:stretch>
              <a:fillRect/>
            </a:stretch>
          </p:blipFill>
          <p:spPr>
            <a:xfrm>
              <a:off x="2408037" y="2255708"/>
              <a:ext cx="569535" cy="696098"/>
            </a:xfrm>
            <a:prstGeom prst="rect">
              <a:avLst/>
            </a:prstGeom>
          </p:spPr>
        </p:pic>
        <p:pic>
          <p:nvPicPr>
            <p:cNvPr id="5" name="Imagem 4">
              <a:extLst>
                <a:ext uri="{FF2B5EF4-FFF2-40B4-BE49-F238E27FC236}">
                  <a16:creationId xmlns:a16="http://schemas.microsoft.com/office/drawing/2014/main" id="{03F89286-9A28-4653-8D4D-5440E1AA8473}"/>
                </a:ext>
              </a:extLst>
            </p:cNvPr>
            <p:cNvPicPr>
              <a:picLocks noChangeAspect="1"/>
            </p:cNvPicPr>
            <p:nvPr/>
          </p:nvPicPr>
          <p:blipFill>
            <a:blip r:embed="rId3"/>
            <a:stretch>
              <a:fillRect/>
            </a:stretch>
          </p:blipFill>
          <p:spPr>
            <a:xfrm>
              <a:off x="3435225" y="2110216"/>
              <a:ext cx="916292" cy="916292"/>
            </a:xfrm>
            <a:prstGeom prst="rect">
              <a:avLst/>
            </a:prstGeom>
          </p:spPr>
        </p:pic>
        <p:pic>
          <p:nvPicPr>
            <p:cNvPr id="6" name="Imagem 5">
              <a:extLst>
                <a:ext uri="{FF2B5EF4-FFF2-40B4-BE49-F238E27FC236}">
                  <a16:creationId xmlns:a16="http://schemas.microsoft.com/office/drawing/2014/main" id="{A56B00EC-4501-46B5-87BC-F59575776AB1}"/>
                </a:ext>
              </a:extLst>
            </p:cNvPr>
            <p:cNvPicPr>
              <a:picLocks noChangeAspect="1"/>
            </p:cNvPicPr>
            <p:nvPr/>
          </p:nvPicPr>
          <p:blipFill rotWithShape="1">
            <a:blip r:embed="rId4"/>
            <a:srcRect t="16797" b="18652"/>
            <a:stretch/>
          </p:blipFill>
          <p:spPr>
            <a:xfrm>
              <a:off x="4432009" y="2483695"/>
              <a:ext cx="296669" cy="114860"/>
            </a:xfrm>
            <a:prstGeom prst="rect">
              <a:avLst/>
            </a:prstGeom>
          </p:spPr>
        </p:pic>
        <p:pic>
          <p:nvPicPr>
            <p:cNvPr id="7" name="Imagem 6">
              <a:extLst>
                <a:ext uri="{FF2B5EF4-FFF2-40B4-BE49-F238E27FC236}">
                  <a16:creationId xmlns:a16="http://schemas.microsoft.com/office/drawing/2014/main" id="{2D367CF4-E4AE-40AB-A69A-1DF847D5CBC1}"/>
                </a:ext>
              </a:extLst>
            </p:cNvPr>
            <p:cNvPicPr>
              <a:picLocks noChangeAspect="1"/>
            </p:cNvPicPr>
            <p:nvPr/>
          </p:nvPicPr>
          <p:blipFill rotWithShape="1">
            <a:blip r:embed="rId4"/>
            <a:srcRect t="16797" b="18652"/>
            <a:stretch/>
          </p:blipFill>
          <p:spPr>
            <a:xfrm>
              <a:off x="3058064" y="2483695"/>
              <a:ext cx="296669" cy="114860"/>
            </a:xfrm>
            <a:prstGeom prst="rect">
              <a:avLst/>
            </a:prstGeom>
          </p:spPr>
        </p:pic>
        <p:pic>
          <p:nvPicPr>
            <p:cNvPr id="13" name="Imagem 12">
              <a:extLst>
                <a:ext uri="{FF2B5EF4-FFF2-40B4-BE49-F238E27FC236}">
                  <a16:creationId xmlns:a16="http://schemas.microsoft.com/office/drawing/2014/main" id="{4DCEAA72-AC37-44DE-B0C6-B8D7A25D468D}"/>
                </a:ext>
              </a:extLst>
            </p:cNvPr>
            <p:cNvPicPr>
              <a:picLocks noChangeAspect="1"/>
            </p:cNvPicPr>
            <p:nvPr/>
          </p:nvPicPr>
          <p:blipFill>
            <a:blip r:embed="rId5"/>
            <a:stretch>
              <a:fillRect/>
            </a:stretch>
          </p:blipFill>
          <p:spPr>
            <a:xfrm>
              <a:off x="4809171" y="2255708"/>
              <a:ext cx="569535" cy="696098"/>
            </a:xfrm>
            <a:prstGeom prst="rect">
              <a:avLst/>
            </a:prstGeom>
          </p:spPr>
        </p:pic>
        <p:sp>
          <p:nvSpPr>
            <p:cNvPr id="34" name="CaixaDeTexto 33">
              <a:extLst>
                <a:ext uri="{FF2B5EF4-FFF2-40B4-BE49-F238E27FC236}">
                  <a16:creationId xmlns:a16="http://schemas.microsoft.com/office/drawing/2014/main" id="{DA895C2B-73FB-490D-A2D2-4708BD73F6B1}"/>
                </a:ext>
              </a:extLst>
            </p:cNvPr>
            <p:cNvSpPr txBox="1"/>
            <p:nvPr/>
          </p:nvSpPr>
          <p:spPr>
            <a:xfrm>
              <a:off x="2277890" y="2951806"/>
              <a:ext cx="831358" cy="184902"/>
            </a:xfrm>
            <a:prstGeom prst="rect">
              <a:avLst/>
            </a:prstGeom>
            <a:noFill/>
          </p:spPr>
          <p:txBody>
            <a:bodyPr wrap="none" rtlCol="0">
              <a:spAutoFit/>
            </a:bodyPr>
            <a:lstStyle/>
            <a:p>
              <a:pPr algn="ctr"/>
              <a:r>
                <a:rPr lang="pt-BR" sz="1050" spc="100" dirty="0"/>
                <a:t>WEBDESIGNER</a:t>
              </a:r>
            </a:p>
          </p:txBody>
        </p:sp>
        <p:sp>
          <p:nvSpPr>
            <p:cNvPr id="35" name="CaixaDeTexto 34">
              <a:extLst>
                <a:ext uri="{FF2B5EF4-FFF2-40B4-BE49-F238E27FC236}">
                  <a16:creationId xmlns:a16="http://schemas.microsoft.com/office/drawing/2014/main" id="{BA900A29-7D25-475A-ADEE-B3DB9C73605D}"/>
                </a:ext>
              </a:extLst>
            </p:cNvPr>
            <p:cNvSpPr txBox="1"/>
            <p:nvPr/>
          </p:nvSpPr>
          <p:spPr>
            <a:xfrm>
              <a:off x="4858609" y="2951806"/>
              <a:ext cx="470659" cy="184902"/>
            </a:xfrm>
            <a:prstGeom prst="rect">
              <a:avLst/>
            </a:prstGeom>
            <a:noFill/>
          </p:spPr>
          <p:txBody>
            <a:bodyPr wrap="none" rtlCol="0">
              <a:spAutoFit/>
            </a:bodyPr>
            <a:lstStyle/>
            <a:p>
              <a:pPr algn="ctr"/>
              <a:r>
                <a:rPr lang="pt-BR" sz="1050" spc="100" dirty="0"/>
                <a:t>LEITOR</a:t>
              </a:r>
            </a:p>
          </p:txBody>
        </p:sp>
        <p:sp>
          <p:nvSpPr>
            <p:cNvPr id="36" name="CaixaDeTexto 35">
              <a:extLst>
                <a:ext uri="{FF2B5EF4-FFF2-40B4-BE49-F238E27FC236}">
                  <a16:creationId xmlns:a16="http://schemas.microsoft.com/office/drawing/2014/main" id="{3C89D68A-9099-45F2-83D6-2C572A4844B0}"/>
                </a:ext>
              </a:extLst>
            </p:cNvPr>
            <p:cNvSpPr txBox="1"/>
            <p:nvPr/>
          </p:nvSpPr>
          <p:spPr>
            <a:xfrm>
              <a:off x="3560312" y="2961462"/>
              <a:ext cx="582721" cy="201711"/>
            </a:xfrm>
            <a:prstGeom prst="rect">
              <a:avLst/>
            </a:prstGeom>
            <a:noFill/>
          </p:spPr>
          <p:txBody>
            <a:bodyPr wrap="none" rtlCol="0">
              <a:spAutoFit/>
            </a:bodyPr>
            <a:lstStyle/>
            <a:p>
              <a:pPr algn="ctr"/>
              <a:r>
                <a:rPr lang="pt-BR" sz="1200" spc="100" dirty="0"/>
                <a:t>WEB 1.0</a:t>
              </a:r>
            </a:p>
          </p:txBody>
        </p:sp>
        <p:sp>
          <p:nvSpPr>
            <p:cNvPr id="45" name="CaixaDeTexto 44">
              <a:extLst>
                <a:ext uri="{FF2B5EF4-FFF2-40B4-BE49-F238E27FC236}">
                  <a16:creationId xmlns:a16="http://schemas.microsoft.com/office/drawing/2014/main" id="{F6A32586-8208-4A95-9FD1-406E5E03A8AA}"/>
                </a:ext>
              </a:extLst>
            </p:cNvPr>
            <p:cNvSpPr txBox="1"/>
            <p:nvPr/>
          </p:nvSpPr>
          <p:spPr>
            <a:xfrm>
              <a:off x="2277890" y="2951812"/>
              <a:ext cx="831358" cy="184902"/>
            </a:xfrm>
            <a:prstGeom prst="rect">
              <a:avLst/>
            </a:prstGeom>
            <a:noFill/>
          </p:spPr>
          <p:txBody>
            <a:bodyPr wrap="none" rtlCol="0">
              <a:spAutoFit/>
            </a:bodyPr>
            <a:lstStyle/>
            <a:p>
              <a:pPr algn="ctr"/>
              <a:r>
                <a:rPr lang="pt-BR" sz="1050" spc="100" dirty="0"/>
                <a:t>WEBDESIGNER</a:t>
              </a:r>
            </a:p>
          </p:txBody>
        </p:sp>
        <p:sp>
          <p:nvSpPr>
            <p:cNvPr id="46" name="CaixaDeTexto 45">
              <a:extLst>
                <a:ext uri="{FF2B5EF4-FFF2-40B4-BE49-F238E27FC236}">
                  <a16:creationId xmlns:a16="http://schemas.microsoft.com/office/drawing/2014/main" id="{EC9D0BDE-B2B2-48E2-89D0-0EC6428CE7E6}"/>
                </a:ext>
              </a:extLst>
            </p:cNvPr>
            <p:cNvSpPr txBox="1"/>
            <p:nvPr/>
          </p:nvSpPr>
          <p:spPr>
            <a:xfrm>
              <a:off x="4858609" y="2951812"/>
              <a:ext cx="470659" cy="184902"/>
            </a:xfrm>
            <a:prstGeom prst="rect">
              <a:avLst/>
            </a:prstGeom>
            <a:noFill/>
          </p:spPr>
          <p:txBody>
            <a:bodyPr wrap="none" rtlCol="0">
              <a:spAutoFit/>
            </a:bodyPr>
            <a:lstStyle/>
            <a:p>
              <a:pPr algn="ctr"/>
              <a:r>
                <a:rPr lang="pt-BR" sz="1050" spc="100" dirty="0"/>
                <a:t>LEITOR</a:t>
              </a:r>
            </a:p>
          </p:txBody>
        </p:sp>
        <p:sp>
          <p:nvSpPr>
            <p:cNvPr id="47" name="CaixaDeTexto 46">
              <a:extLst>
                <a:ext uri="{FF2B5EF4-FFF2-40B4-BE49-F238E27FC236}">
                  <a16:creationId xmlns:a16="http://schemas.microsoft.com/office/drawing/2014/main" id="{B5D2C302-8EAF-4421-8B97-11523B84FAB5}"/>
                </a:ext>
              </a:extLst>
            </p:cNvPr>
            <p:cNvSpPr txBox="1"/>
            <p:nvPr/>
          </p:nvSpPr>
          <p:spPr>
            <a:xfrm>
              <a:off x="3560312" y="2961468"/>
              <a:ext cx="582721" cy="201711"/>
            </a:xfrm>
            <a:prstGeom prst="rect">
              <a:avLst/>
            </a:prstGeom>
            <a:noFill/>
          </p:spPr>
          <p:txBody>
            <a:bodyPr wrap="none" rtlCol="0">
              <a:spAutoFit/>
            </a:bodyPr>
            <a:lstStyle/>
            <a:p>
              <a:pPr algn="ctr"/>
              <a:r>
                <a:rPr lang="pt-BR" sz="1200" spc="100" dirty="0"/>
                <a:t>WEB 1.0</a:t>
              </a:r>
            </a:p>
          </p:txBody>
        </p:sp>
        <p:sp>
          <p:nvSpPr>
            <p:cNvPr id="53" name="CaixaDeTexto 52">
              <a:extLst>
                <a:ext uri="{FF2B5EF4-FFF2-40B4-BE49-F238E27FC236}">
                  <a16:creationId xmlns:a16="http://schemas.microsoft.com/office/drawing/2014/main" id="{8A5C2A79-B167-46C8-933F-705B3946113B}"/>
                </a:ext>
              </a:extLst>
            </p:cNvPr>
            <p:cNvSpPr txBox="1"/>
            <p:nvPr/>
          </p:nvSpPr>
          <p:spPr>
            <a:xfrm>
              <a:off x="3555894" y="2957892"/>
              <a:ext cx="582721" cy="201711"/>
            </a:xfrm>
            <a:prstGeom prst="rect">
              <a:avLst/>
            </a:prstGeom>
            <a:noFill/>
          </p:spPr>
          <p:txBody>
            <a:bodyPr wrap="none" rtlCol="0">
              <a:spAutoFit/>
            </a:bodyPr>
            <a:lstStyle/>
            <a:p>
              <a:pPr algn="ctr"/>
              <a:r>
                <a:rPr lang="pt-BR" sz="1200" spc="100" dirty="0"/>
                <a:t>WEB 1.0</a:t>
              </a:r>
            </a:p>
          </p:txBody>
        </p:sp>
        <p:sp>
          <p:nvSpPr>
            <p:cNvPr id="55" name="CaixaDeTexto 54">
              <a:extLst>
                <a:ext uri="{FF2B5EF4-FFF2-40B4-BE49-F238E27FC236}">
                  <a16:creationId xmlns:a16="http://schemas.microsoft.com/office/drawing/2014/main" id="{C09A9A55-3B76-487A-AA03-537B9A8249A9}"/>
                </a:ext>
              </a:extLst>
            </p:cNvPr>
            <p:cNvSpPr txBox="1"/>
            <p:nvPr/>
          </p:nvSpPr>
          <p:spPr>
            <a:xfrm>
              <a:off x="3560312" y="2957892"/>
              <a:ext cx="582721" cy="201711"/>
            </a:xfrm>
            <a:prstGeom prst="rect">
              <a:avLst/>
            </a:prstGeom>
            <a:noFill/>
          </p:spPr>
          <p:txBody>
            <a:bodyPr wrap="none" rtlCol="0">
              <a:spAutoFit/>
            </a:bodyPr>
            <a:lstStyle/>
            <a:p>
              <a:pPr algn="ctr"/>
              <a:r>
                <a:rPr lang="pt-BR" sz="1200" spc="100" dirty="0"/>
                <a:t>WEB 1.0</a:t>
              </a:r>
            </a:p>
          </p:txBody>
        </p:sp>
        <p:sp>
          <p:nvSpPr>
            <p:cNvPr id="57" name="CaixaDeTexto 56">
              <a:extLst>
                <a:ext uri="{FF2B5EF4-FFF2-40B4-BE49-F238E27FC236}">
                  <a16:creationId xmlns:a16="http://schemas.microsoft.com/office/drawing/2014/main" id="{07E23AB8-D2C9-4582-8F6C-C3C7670ABE9B}"/>
                </a:ext>
              </a:extLst>
            </p:cNvPr>
            <p:cNvSpPr txBox="1"/>
            <p:nvPr/>
          </p:nvSpPr>
          <p:spPr>
            <a:xfrm>
              <a:off x="3560312" y="2961462"/>
              <a:ext cx="582721" cy="201711"/>
            </a:xfrm>
            <a:prstGeom prst="rect">
              <a:avLst/>
            </a:prstGeom>
            <a:noFill/>
          </p:spPr>
          <p:txBody>
            <a:bodyPr wrap="none" rtlCol="0">
              <a:spAutoFit/>
            </a:bodyPr>
            <a:lstStyle/>
            <a:p>
              <a:pPr algn="ctr"/>
              <a:r>
                <a:rPr lang="pt-BR" sz="1200" spc="100" dirty="0"/>
                <a:t>WEB 1.0</a:t>
              </a:r>
            </a:p>
          </p:txBody>
        </p:sp>
      </p:grpSp>
      <p:grpSp>
        <p:nvGrpSpPr>
          <p:cNvPr id="15" name="Agrupar 14">
            <a:extLst>
              <a:ext uri="{FF2B5EF4-FFF2-40B4-BE49-F238E27FC236}">
                <a16:creationId xmlns:a16="http://schemas.microsoft.com/office/drawing/2014/main" id="{4B016616-2310-477E-84F0-EF034AA5B862}"/>
              </a:ext>
            </a:extLst>
          </p:cNvPr>
          <p:cNvGrpSpPr/>
          <p:nvPr/>
        </p:nvGrpSpPr>
        <p:grpSpPr>
          <a:xfrm>
            <a:off x="7724993" y="1063755"/>
            <a:ext cx="2962270" cy="2441958"/>
            <a:chOff x="7039405" y="1343818"/>
            <a:chExt cx="3060509" cy="2522943"/>
          </a:xfrm>
        </p:grpSpPr>
        <p:pic>
          <p:nvPicPr>
            <p:cNvPr id="9" name="Imagem 8">
              <a:extLst>
                <a:ext uri="{FF2B5EF4-FFF2-40B4-BE49-F238E27FC236}">
                  <a16:creationId xmlns:a16="http://schemas.microsoft.com/office/drawing/2014/main" id="{7053A1BC-C84B-414F-A014-623FDB4FA762}"/>
                </a:ext>
              </a:extLst>
            </p:cNvPr>
            <p:cNvPicPr>
              <a:picLocks noChangeAspect="1"/>
            </p:cNvPicPr>
            <p:nvPr/>
          </p:nvPicPr>
          <p:blipFill>
            <a:blip r:embed="rId6"/>
            <a:stretch>
              <a:fillRect/>
            </a:stretch>
          </p:blipFill>
          <p:spPr>
            <a:xfrm>
              <a:off x="7181318" y="2986062"/>
              <a:ext cx="569535" cy="696098"/>
            </a:xfrm>
            <a:prstGeom prst="rect">
              <a:avLst/>
            </a:prstGeom>
          </p:spPr>
        </p:pic>
        <p:pic>
          <p:nvPicPr>
            <p:cNvPr id="10" name="Imagem 9">
              <a:extLst>
                <a:ext uri="{FF2B5EF4-FFF2-40B4-BE49-F238E27FC236}">
                  <a16:creationId xmlns:a16="http://schemas.microsoft.com/office/drawing/2014/main" id="{B4760BE6-E836-4EB1-B6F0-E81BF9EA64B7}"/>
                </a:ext>
              </a:extLst>
            </p:cNvPr>
            <p:cNvPicPr>
              <a:picLocks noChangeAspect="1"/>
            </p:cNvPicPr>
            <p:nvPr/>
          </p:nvPicPr>
          <p:blipFill>
            <a:blip r:embed="rId7"/>
            <a:stretch>
              <a:fillRect/>
            </a:stretch>
          </p:blipFill>
          <p:spPr>
            <a:xfrm>
              <a:off x="9346910" y="1343818"/>
              <a:ext cx="569535" cy="696098"/>
            </a:xfrm>
            <a:prstGeom prst="rect">
              <a:avLst/>
            </a:prstGeom>
          </p:spPr>
        </p:pic>
        <p:pic>
          <p:nvPicPr>
            <p:cNvPr id="12" name="Imagem 11">
              <a:extLst>
                <a:ext uri="{FF2B5EF4-FFF2-40B4-BE49-F238E27FC236}">
                  <a16:creationId xmlns:a16="http://schemas.microsoft.com/office/drawing/2014/main" id="{B507CF3A-005B-43C3-9C0A-CAFF8A21745B}"/>
                </a:ext>
              </a:extLst>
            </p:cNvPr>
            <p:cNvPicPr>
              <a:picLocks noChangeAspect="1"/>
            </p:cNvPicPr>
            <p:nvPr/>
          </p:nvPicPr>
          <p:blipFill>
            <a:blip r:embed="rId8">
              <a:extLst>
                <a:ext uri="{BEBA8EAE-BF5A-486C-A8C5-ECC9F3942E4B}">
                  <a14:imgProps xmlns:a14="http://schemas.microsoft.com/office/drawing/2010/main">
                    <a14:imgLayer r:embed="rId9">
                      <a14:imgEffect>
                        <a14:saturation sat="66000"/>
                      </a14:imgEffect>
                      <a14:imgEffect>
                        <a14:brightnessContrast contrast="40000"/>
                      </a14:imgEffect>
                    </a14:imgLayer>
                  </a14:imgProps>
                </a:ext>
              </a:extLst>
            </a:blip>
            <a:stretch>
              <a:fillRect/>
            </a:stretch>
          </p:blipFill>
          <p:spPr>
            <a:xfrm>
              <a:off x="7181318" y="1343818"/>
              <a:ext cx="569535" cy="696098"/>
            </a:xfrm>
            <a:prstGeom prst="rect">
              <a:avLst/>
            </a:prstGeom>
          </p:spPr>
        </p:pic>
        <p:pic>
          <p:nvPicPr>
            <p:cNvPr id="14" name="Imagem 13">
              <a:extLst>
                <a:ext uri="{FF2B5EF4-FFF2-40B4-BE49-F238E27FC236}">
                  <a16:creationId xmlns:a16="http://schemas.microsoft.com/office/drawing/2014/main" id="{47F526B0-7303-4690-B77A-7D1FF9F977FE}"/>
                </a:ext>
              </a:extLst>
            </p:cNvPr>
            <p:cNvPicPr>
              <a:picLocks noChangeAspect="1"/>
            </p:cNvPicPr>
            <p:nvPr/>
          </p:nvPicPr>
          <p:blipFill>
            <a:blip r:embed="rId10"/>
            <a:stretch>
              <a:fillRect/>
            </a:stretch>
          </p:blipFill>
          <p:spPr>
            <a:xfrm>
              <a:off x="9346910" y="2986062"/>
              <a:ext cx="569535" cy="696098"/>
            </a:xfrm>
            <a:prstGeom prst="rect">
              <a:avLst/>
            </a:prstGeom>
          </p:spPr>
        </p:pic>
        <p:pic>
          <p:nvPicPr>
            <p:cNvPr id="16" name="Imagem 15">
              <a:extLst>
                <a:ext uri="{FF2B5EF4-FFF2-40B4-BE49-F238E27FC236}">
                  <a16:creationId xmlns:a16="http://schemas.microsoft.com/office/drawing/2014/main" id="{E3AB4497-C563-4F85-8F93-EBF47AFC3BDC}"/>
                </a:ext>
              </a:extLst>
            </p:cNvPr>
            <p:cNvPicPr>
              <a:picLocks noChangeAspect="1"/>
            </p:cNvPicPr>
            <p:nvPr/>
          </p:nvPicPr>
          <p:blipFill>
            <a:blip r:embed="rId3"/>
            <a:stretch>
              <a:fillRect/>
            </a:stretch>
          </p:blipFill>
          <p:spPr>
            <a:xfrm>
              <a:off x="8173974" y="2214686"/>
              <a:ext cx="916292" cy="916292"/>
            </a:xfrm>
            <a:prstGeom prst="rect">
              <a:avLst/>
            </a:prstGeom>
          </p:spPr>
        </p:pic>
        <p:grpSp>
          <p:nvGrpSpPr>
            <p:cNvPr id="21" name="Agrupar 20">
              <a:extLst>
                <a:ext uri="{FF2B5EF4-FFF2-40B4-BE49-F238E27FC236}">
                  <a16:creationId xmlns:a16="http://schemas.microsoft.com/office/drawing/2014/main" id="{76ECB8A0-E9EF-4D93-B569-BAAA4612514A}"/>
                </a:ext>
              </a:extLst>
            </p:cNvPr>
            <p:cNvGrpSpPr/>
            <p:nvPr/>
          </p:nvGrpSpPr>
          <p:grpSpPr>
            <a:xfrm>
              <a:off x="8941931" y="2054765"/>
              <a:ext cx="394094" cy="211606"/>
              <a:chOff x="3325782" y="4846607"/>
              <a:chExt cx="394094" cy="211606"/>
            </a:xfrm>
          </p:grpSpPr>
          <p:pic>
            <p:nvPicPr>
              <p:cNvPr id="17" name="Imagem 16">
                <a:extLst>
                  <a:ext uri="{FF2B5EF4-FFF2-40B4-BE49-F238E27FC236}">
                    <a16:creationId xmlns:a16="http://schemas.microsoft.com/office/drawing/2014/main" id="{95D180FD-1E4D-4ABE-BB8B-EE177684CF10}"/>
                  </a:ext>
                </a:extLst>
              </p:cNvPr>
              <p:cNvPicPr>
                <a:picLocks noChangeAspect="1"/>
              </p:cNvPicPr>
              <p:nvPr/>
            </p:nvPicPr>
            <p:blipFill rotWithShape="1">
              <a:blip r:embed="rId4"/>
              <a:srcRect t="16797" b="18652"/>
              <a:stretch/>
            </p:blipFill>
            <p:spPr>
              <a:xfrm rot="18900000">
                <a:off x="3325782" y="4846607"/>
                <a:ext cx="296669" cy="114860"/>
              </a:xfrm>
              <a:prstGeom prst="rect">
                <a:avLst/>
              </a:prstGeom>
            </p:spPr>
          </p:pic>
          <p:pic>
            <p:nvPicPr>
              <p:cNvPr id="20" name="Imagem 19">
                <a:extLst>
                  <a:ext uri="{FF2B5EF4-FFF2-40B4-BE49-F238E27FC236}">
                    <a16:creationId xmlns:a16="http://schemas.microsoft.com/office/drawing/2014/main" id="{F9B8B898-E205-44EB-8607-78A516C09C14}"/>
                  </a:ext>
                </a:extLst>
              </p:cNvPr>
              <p:cNvPicPr>
                <a:picLocks noChangeAspect="1"/>
              </p:cNvPicPr>
              <p:nvPr/>
            </p:nvPicPr>
            <p:blipFill rotWithShape="1">
              <a:blip r:embed="rId4"/>
              <a:srcRect t="16797" b="18652"/>
              <a:stretch/>
            </p:blipFill>
            <p:spPr>
              <a:xfrm rot="8100000">
                <a:off x="3423207" y="4943353"/>
                <a:ext cx="296669" cy="114860"/>
              </a:xfrm>
              <a:prstGeom prst="rect">
                <a:avLst/>
              </a:prstGeom>
            </p:spPr>
          </p:pic>
        </p:grpSp>
        <p:grpSp>
          <p:nvGrpSpPr>
            <p:cNvPr id="22" name="Agrupar 21">
              <a:extLst>
                <a:ext uri="{FF2B5EF4-FFF2-40B4-BE49-F238E27FC236}">
                  <a16:creationId xmlns:a16="http://schemas.microsoft.com/office/drawing/2014/main" id="{7DE2B725-3D81-4B91-8828-10B637C84EE8}"/>
                </a:ext>
              </a:extLst>
            </p:cNvPr>
            <p:cNvGrpSpPr/>
            <p:nvPr/>
          </p:nvGrpSpPr>
          <p:grpSpPr>
            <a:xfrm rot="5400000">
              <a:off x="8941931" y="2994425"/>
              <a:ext cx="394094" cy="211606"/>
              <a:chOff x="3325782" y="4846607"/>
              <a:chExt cx="394094" cy="211606"/>
            </a:xfrm>
          </p:grpSpPr>
          <p:pic>
            <p:nvPicPr>
              <p:cNvPr id="23" name="Imagem 22">
                <a:extLst>
                  <a:ext uri="{FF2B5EF4-FFF2-40B4-BE49-F238E27FC236}">
                    <a16:creationId xmlns:a16="http://schemas.microsoft.com/office/drawing/2014/main" id="{36C4EA3A-CE3A-4039-8BFD-EB242FD87D35}"/>
                  </a:ext>
                </a:extLst>
              </p:cNvPr>
              <p:cNvPicPr>
                <a:picLocks noChangeAspect="1"/>
              </p:cNvPicPr>
              <p:nvPr/>
            </p:nvPicPr>
            <p:blipFill rotWithShape="1">
              <a:blip r:embed="rId4"/>
              <a:srcRect t="16797" b="18652"/>
              <a:stretch/>
            </p:blipFill>
            <p:spPr>
              <a:xfrm rot="18900000">
                <a:off x="3325782" y="4846607"/>
                <a:ext cx="296669" cy="114860"/>
              </a:xfrm>
              <a:prstGeom prst="rect">
                <a:avLst/>
              </a:prstGeom>
            </p:spPr>
          </p:pic>
          <p:pic>
            <p:nvPicPr>
              <p:cNvPr id="24" name="Imagem 23">
                <a:extLst>
                  <a:ext uri="{FF2B5EF4-FFF2-40B4-BE49-F238E27FC236}">
                    <a16:creationId xmlns:a16="http://schemas.microsoft.com/office/drawing/2014/main" id="{78348307-E17B-4661-9C9C-C9DA686D8985}"/>
                  </a:ext>
                </a:extLst>
              </p:cNvPr>
              <p:cNvPicPr>
                <a:picLocks noChangeAspect="1"/>
              </p:cNvPicPr>
              <p:nvPr/>
            </p:nvPicPr>
            <p:blipFill rotWithShape="1">
              <a:blip r:embed="rId4"/>
              <a:srcRect t="16797" b="18652"/>
              <a:stretch/>
            </p:blipFill>
            <p:spPr>
              <a:xfrm rot="8100000">
                <a:off x="3423207" y="4943353"/>
                <a:ext cx="296669" cy="114860"/>
              </a:xfrm>
              <a:prstGeom prst="rect">
                <a:avLst/>
              </a:prstGeom>
            </p:spPr>
          </p:pic>
        </p:grpSp>
        <p:grpSp>
          <p:nvGrpSpPr>
            <p:cNvPr id="25" name="Agrupar 24">
              <a:extLst>
                <a:ext uri="{FF2B5EF4-FFF2-40B4-BE49-F238E27FC236}">
                  <a16:creationId xmlns:a16="http://schemas.microsoft.com/office/drawing/2014/main" id="{D5F9F5F1-2C4F-4CCB-9463-22A173EB1A11}"/>
                </a:ext>
              </a:extLst>
            </p:cNvPr>
            <p:cNvGrpSpPr/>
            <p:nvPr/>
          </p:nvGrpSpPr>
          <p:grpSpPr>
            <a:xfrm flipH="1">
              <a:off x="7831090" y="2142833"/>
              <a:ext cx="394094" cy="211606"/>
              <a:chOff x="3325782" y="4846607"/>
              <a:chExt cx="394094" cy="211606"/>
            </a:xfrm>
          </p:grpSpPr>
          <p:pic>
            <p:nvPicPr>
              <p:cNvPr id="26" name="Imagem 25">
                <a:extLst>
                  <a:ext uri="{FF2B5EF4-FFF2-40B4-BE49-F238E27FC236}">
                    <a16:creationId xmlns:a16="http://schemas.microsoft.com/office/drawing/2014/main" id="{33198A08-EC77-4901-8B03-4612EA7C6A5E}"/>
                  </a:ext>
                </a:extLst>
              </p:cNvPr>
              <p:cNvPicPr>
                <a:picLocks noChangeAspect="1"/>
              </p:cNvPicPr>
              <p:nvPr/>
            </p:nvPicPr>
            <p:blipFill rotWithShape="1">
              <a:blip r:embed="rId4"/>
              <a:srcRect t="16797" b="18652"/>
              <a:stretch/>
            </p:blipFill>
            <p:spPr>
              <a:xfrm rot="18900000">
                <a:off x="3325782" y="4846607"/>
                <a:ext cx="296669" cy="114860"/>
              </a:xfrm>
              <a:prstGeom prst="rect">
                <a:avLst/>
              </a:prstGeom>
            </p:spPr>
          </p:pic>
          <p:pic>
            <p:nvPicPr>
              <p:cNvPr id="27" name="Imagem 26">
                <a:extLst>
                  <a:ext uri="{FF2B5EF4-FFF2-40B4-BE49-F238E27FC236}">
                    <a16:creationId xmlns:a16="http://schemas.microsoft.com/office/drawing/2014/main" id="{A3D4B041-FF47-4C8D-96EE-FF632A9D1EC5}"/>
                  </a:ext>
                </a:extLst>
              </p:cNvPr>
              <p:cNvPicPr>
                <a:picLocks noChangeAspect="1"/>
              </p:cNvPicPr>
              <p:nvPr/>
            </p:nvPicPr>
            <p:blipFill rotWithShape="1">
              <a:blip r:embed="rId4"/>
              <a:srcRect t="16797" b="18652"/>
              <a:stretch/>
            </p:blipFill>
            <p:spPr>
              <a:xfrm rot="8100000">
                <a:off x="3423207" y="4943353"/>
                <a:ext cx="296669" cy="114860"/>
              </a:xfrm>
              <a:prstGeom prst="rect">
                <a:avLst/>
              </a:prstGeom>
            </p:spPr>
          </p:pic>
        </p:grpSp>
        <p:grpSp>
          <p:nvGrpSpPr>
            <p:cNvPr id="28" name="Agrupar 27">
              <a:extLst>
                <a:ext uri="{FF2B5EF4-FFF2-40B4-BE49-F238E27FC236}">
                  <a16:creationId xmlns:a16="http://schemas.microsoft.com/office/drawing/2014/main" id="{42ABB8DF-8A03-4346-B39E-6A1D2270B3AB}"/>
                </a:ext>
              </a:extLst>
            </p:cNvPr>
            <p:cNvGrpSpPr/>
            <p:nvPr/>
          </p:nvGrpSpPr>
          <p:grpSpPr>
            <a:xfrm rot="16200000" flipH="1">
              <a:off x="7698548" y="2980535"/>
              <a:ext cx="394094" cy="211606"/>
              <a:chOff x="3325782" y="4846607"/>
              <a:chExt cx="394094" cy="211606"/>
            </a:xfrm>
          </p:grpSpPr>
          <p:pic>
            <p:nvPicPr>
              <p:cNvPr id="29" name="Imagem 28">
                <a:extLst>
                  <a:ext uri="{FF2B5EF4-FFF2-40B4-BE49-F238E27FC236}">
                    <a16:creationId xmlns:a16="http://schemas.microsoft.com/office/drawing/2014/main" id="{B0F40C25-B70F-4F91-A40C-A0E860850E47}"/>
                  </a:ext>
                </a:extLst>
              </p:cNvPr>
              <p:cNvPicPr>
                <a:picLocks noChangeAspect="1"/>
              </p:cNvPicPr>
              <p:nvPr/>
            </p:nvPicPr>
            <p:blipFill rotWithShape="1">
              <a:blip r:embed="rId4"/>
              <a:srcRect t="16797" b="18652"/>
              <a:stretch/>
            </p:blipFill>
            <p:spPr>
              <a:xfrm rot="18900000">
                <a:off x="3325782" y="4846607"/>
                <a:ext cx="296669" cy="114860"/>
              </a:xfrm>
              <a:prstGeom prst="rect">
                <a:avLst/>
              </a:prstGeom>
            </p:spPr>
          </p:pic>
          <p:pic>
            <p:nvPicPr>
              <p:cNvPr id="30" name="Imagem 29">
                <a:extLst>
                  <a:ext uri="{FF2B5EF4-FFF2-40B4-BE49-F238E27FC236}">
                    <a16:creationId xmlns:a16="http://schemas.microsoft.com/office/drawing/2014/main" id="{D849D8C1-17BE-4473-8788-5C6BBFEC95C6}"/>
                  </a:ext>
                </a:extLst>
              </p:cNvPr>
              <p:cNvPicPr>
                <a:picLocks noChangeAspect="1"/>
              </p:cNvPicPr>
              <p:nvPr/>
            </p:nvPicPr>
            <p:blipFill rotWithShape="1">
              <a:blip r:embed="rId4"/>
              <a:srcRect t="16797" b="18652"/>
              <a:stretch/>
            </p:blipFill>
            <p:spPr>
              <a:xfrm rot="8100000">
                <a:off x="3423207" y="4943353"/>
                <a:ext cx="296669" cy="114860"/>
              </a:xfrm>
              <a:prstGeom prst="rect">
                <a:avLst/>
              </a:prstGeom>
            </p:spPr>
          </p:pic>
        </p:grpSp>
        <p:sp>
          <p:nvSpPr>
            <p:cNvPr id="40" name="CaixaDeTexto 39">
              <a:extLst>
                <a:ext uri="{FF2B5EF4-FFF2-40B4-BE49-F238E27FC236}">
                  <a16:creationId xmlns:a16="http://schemas.microsoft.com/office/drawing/2014/main" id="{0F3B2A45-F313-4945-8C97-D6E3661A7137}"/>
                </a:ext>
              </a:extLst>
            </p:cNvPr>
            <p:cNvSpPr txBox="1"/>
            <p:nvPr/>
          </p:nvSpPr>
          <p:spPr>
            <a:xfrm>
              <a:off x="7039405" y="3634580"/>
              <a:ext cx="853362" cy="232175"/>
            </a:xfrm>
            <a:prstGeom prst="rect">
              <a:avLst/>
            </a:prstGeom>
            <a:noFill/>
          </p:spPr>
          <p:txBody>
            <a:bodyPr wrap="none" rtlCol="0">
              <a:spAutoFit/>
            </a:bodyPr>
            <a:lstStyle/>
            <a:p>
              <a:pPr algn="ctr"/>
              <a:r>
                <a:rPr lang="pt-BR" sz="1050" spc="100" dirty="0"/>
                <a:t>INTERATOR</a:t>
              </a:r>
            </a:p>
          </p:txBody>
        </p:sp>
        <p:sp>
          <p:nvSpPr>
            <p:cNvPr id="41" name="CaixaDeTexto 40">
              <a:extLst>
                <a:ext uri="{FF2B5EF4-FFF2-40B4-BE49-F238E27FC236}">
                  <a16:creationId xmlns:a16="http://schemas.microsoft.com/office/drawing/2014/main" id="{16302E93-E42A-47AF-BD6D-447AE43194E1}"/>
                </a:ext>
              </a:extLst>
            </p:cNvPr>
            <p:cNvSpPr txBox="1"/>
            <p:nvPr/>
          </p:nvSpPr>
          <p:spPr>
            <a:xfrm>
              <a:off x="7039405" y="2001792"/>
              <a:ext cx="853362" cy="232175"/>
            </a:xfrm>
            <a:prstGeom prst="rect">
              <a:avLst/>
            </a:prstGeom>
            <a:noFill/>
          </p:spPr>
          <p:txBody>
            <a:bodyPr wrap="none" rtlCol="0">
              <a:spAutoFit/>
            </a:bodyPr>
            <a:lstStyle/>
            <a:p>
              <a:pPr algn="ctr"/>
              <a:r>
                <a:rPr lang="pt-BR" sz="1050" spc="100" dirty="0"/>
                <a:t>INTERATOR</a:t>
              </a:r>
            </a:p>
          </p:txBody>
        </p:sp>
        <p:sp>
          <p:nvSpPr>
            <p:cNvPr id="42" name="CaixaDeTexto 41">
              <a:extLst>
                <a:ext uri="{FF2B5EF4-FFF2-40B4-BE49-F238E27FC236}">
                  <a16:creationId xmlns:a16="http://schemas.microsoft.com/office/drawing/2014/main" id="{1C24AFA6-A5D9-4FA9-B112-1AC5C570EC81}"/>
                </a:ext>
              </a:extLst>
            </p:cNvPr>
            <p:cNvSpPr txBox="1"/>
            <p:nvPr/>
          </p:nvSpPr>
          <p:spPr>
            <a:xfrm>
              <a:off x="9246552" y="2001792"/>
              <a:ext cx="853362" cy="232175"/>
            </a:xfrm>
            <a:prstGeom prst="rect">
              <a:avLst/>
            </a:prstGeom>
            <a:noFill/>
          </p:spPr>
          <p:txBody>
            <a:bodyPr wrap="none" rtlCol="0">
              <a:spAutoFit/>
            </a:bodyPr>
            <a:lstStyle/>
            <a:p>
              <a:pPr algn="ctr"/>
              <a:r>
                <a:rPr lang="pt-BR" sz="1050" spc="100" dirty="0"/>
                <a:t>INTERATOR</a:t>
              </a:r>
            </a:p>
          </p:txBody>
        </p:sp>
        <p:sp>
          <p:nvSpPr>
            <p:cNvPr id="43" name="CaixaDeTexto 42">
              <a:extLst>
                <a:ext uri="{FF2B5EF4-FFF2-40B4-BE49-F238E27FC236}">
                  <a16:creationId xmlns:a16="http://schemas.microsoft.com/office/drawing/2014/main" id="{4FFA554C-E10D-4CD3-9680-3168C6EACF63}"/>
                </a:ext>
              </a:extLst>
            </p:cNvPr>
            <p:cNvSpPr txBox="1"/>
            <p:nvPr/>
          </p:nvSpPr>
          <p:spPr>
            <a:xfrm>
              <a:off x="9246552" y="3634580"/>
              <a:ext cx="853362" cy="232175"/>
            </a:xfrm>
            <a:prstGeom prst="rect">
              <a:avLst/>
            </a:prstGeom>
            <a:noFill/>
          </p:spPr>
          <p:txBody>
            <a:bodyPr wrap="none" rtlCol="0">
              <a:spAutoFit/>
            </a:bodyPr>
            <a:lstStyle/>
            <a:p>
              <a:pPr algn="ctr"/>
              <a:r>
                <a:rPr lang="pt-BR" sz="1050" spc="100" dirty="0"/>
                <a:t>INTERATOR</a:t>
              </a:r>
            </a:p>
          </p:txBody>
        </p:sp>
        <p:sp>
          <p:nvSpPr>
            <p:cNvPr id="44" name="CaixaDeTexto 43">
              <a:extLst>
                <a:ext uri="{FF2B5EF4-FFF2-40B4-BE49-F238E27FC236}">
                  <a16:creationId xmlns:a16="http://schemas.microsoft.com/office/drawing/2014/main" id="{1F3EC660-F6C7-43C8-A5F6-11F35B959113}"/>
                </a:ext>
              </a:extLst>
            </p:cNvPr>
            <p:cNvSpPr txBox="1"/>
            <p:nvPr/>
          </p:nvSpPr>
          <p:spPr>
            <a:xfrm>
              <a:off x="8198597" y="3072545"/>
              <a:ext cx="731703" cy="253282"/>
            </a:xfrm>
            <a:prstGeom prst="rect">
              <a:avLst/>
            </a:prstGeom>
            <a:noFill/>
          </p:spPr>
          <p:txBody>
            <a:bodyPr wrap="none" rtlCol="0">
              <a:spAutoFit/>
            </a:bodyPr>
            <a:lstStyle/>
            <a:p>
              <a:pPr algn="ctr"/>
              <a:r>
                <a:rPr lang="pt-BR" sz="1200" spc="100" dirty="0"/>
                <a:t>WEB 2.0</a:t>
              </a:r>
            </a:p>
          </p:txBody>
        </p:sp>
        <p:sp>
          <p:nvSpPr>
            <p:cNvPr id="48" name="CaixaDeTexto 47">
              <a:extLst>
                <a:ext uri="{FF2B5EF4-FFF2-40B4-BE49-F238E27FC236}">
                  <a16:creationId xmlns:a16="http://schemas.microsoft.com/office/drawing/2014/main" id="{81052422-71B2-4548-8365-D79D3A9FF801}"/>
                </a:ext>
              </a:extLst>
            </p:cNvPr>
            <p:cNvSpPr txBox="1"/>
            <p:nvPr/>
          </p:nvSpPr>
          <p:spPr>
            <a:xfrm>
              <a:off x="7039405" y="3634586"/>
              <a:ext cx="853362" cy="232175"/>
            </a:xfrm>
            <a:prstGeom prst="rect">
              <a:avLst/>
            </a:prstGeom>
            <a:noFill/>
          </p:spPr>
          <p:txBody>
            <a:bodyPr wrap="none" rtlCol="0">
              <a:spAutoFit/>
            </a:bodyPr>
            <a:lstStyle/>
            <a:p>
              <a:pPr algn="ctr"/>
              <a:r>
                <a:rPr lang="pt-BR" sz="1050" spc="100" dirty="0"/>
                <a:t>INTERATOR</a:t>
              </a:r>
            </a:p>
          </p:txBody>
        </p:sp>
        <p:sp>
          <p:nvSpPr>
            <p:cNvPr id="49" name="CaixaDeTexto 48">
              <a:extLst>
                <a:ext uri="{FF2B5EF4-FFF2-40B4-BE49-F238E27FC236}">
                  <a16:creationId xmlns:a16="http://schemas.microsoft.com/office/drawing/2014/main" id="{6CA6F369-8AAA-4DCC-A209-5304FAAA7E3A}"/>
                </a:ext>
              </a:extLst>
            </p:cNvPr>
            <p:cNvSpPr txBox="1"/>
            <p:nvPr/>
          </p:nvSpPr>
          <p:spPr>
            <a:xfrm>
              <a:off x="7039405" y="2001798"/>
              <a:ext cx="853362" cy="232175"/>
            </a:xfrm>
            <a:prstGeom prst="rect">
              <a:avLst/>
            </a:prstGeom>
            <a:noFill/>
          </p:spPr>
          <p:txBody>
            <a:bodyPr wrap="none" rtlCol="0">
              <a:spAutoFit/>
            </a:bodyPr>
            <a:lstStyle/>
            <a:p>
              <a:pPr algn="ctr"/>
              <a:r>
                <a:rPr lang="pt-BR" sz="1050" spc="100" dirty="0"/>
                <a:t>INTERATOR</a:t>
              </a:r>
            </a:p>
          </p:txBody>
        </p:sp>
        <p:sp>
          <p:nvSpPr>
            <p:cNvPr id="50" name="CaixaDeTexto 49">
              <a:extLst>
                <a:ext uri="{FF2B5EF4-FFF2-40B4-BE49-F238E27FC236}">
                  <a16:creationId xmlns:a16="http://schemas.microsoft.com/office/drawing/2014/main" id="{A6FBBA55-45AA-4DCD-95C0-824DE137A9BA}"/>
                </a:ext>
              </a:extLst>
            </p:cNvPr>
            <p:cNvSpPr txBox="1"/>
            <p:nvPr/>
          </p:nvSpPr>
          <p:spPr>
            <a:xfrm>
              <a:off x="9246552" y="2001798"/>
              <a:ext cx="853362" cy="232175"/>
            </a:xfrm>
            <a:prstGeom prst="rect">
              <a:avLst/>
            </a:prstGeom>
            <a:noFill/>
          </p:spPr>
          <p:txBody>
            <a:bodyPr wrap="none" rtlCol="0">
              <a:spAutoFit/>
            </a:bodyPr>
            <a:lstStyle/>
            <a:p>
              <a:pPr algn="ctr"/>
              <a:r>
                <a:rPr lang="pt-BR" sz="1050" spc="100" dirty="0"/>
                <a:t>INTERATOR</a:t>
              </a:r>
            </a:p>
          </p:txBody>
        </p:sp>
        <p:sp>
          <p:nvSpPr>
            <p:cNvPr id="51" name="CaixaDeTexto 50">
              <a:extLst>
                <a:ext uri="{FF2B5EF4-FFF2-40B4-BE49-F238E27FC236}">
                  <a16:creationId xmlns:a16="http://schemas.microsoft.com/office/drawing/2014/main" id="{12370627-A906-47BB-9B75-086BDD14677B}"/>
                </a:ext>
              </a:extLst>
            </p:cNvPr>
            <p:cNvSpPr txBox="1"/>
            <p:nvPr/>
          </p:nvSpPr>
          <p:spPr>
            <a:xfrm>
              <a:off x="9246552" y="3634586"/>
              <a:ext cx="853362" cy="232175"/>
            </a:xfrm>
            <a:prstGeom prst="rect">
              <a:avLst/>
            </a:prstGeom>
            <a:noFill/>
          </p:spPr>
          <p:txBody>
            <a:bodyPr wrap="none" rtlCol="0">
              <a:spAutoFit/>
            </a:bodyPr>
            <a:lstStyle/>
            <a:p>
              <a:pPr algn="ctr"/>
              <a:r>
                <a:rPr lang="pt-BR" sz="1050" spc="100" dirty="0"/>
                <a:t>INTERATOR</a:t>
              </a:r>
            </a:p>
          </p:txBody>
        </p:sp>
        <p:sp>
          <p:nvSpPr>
            <p:cNvPr id="52" name="CaixaDeTexto 51">
              <a:extLst>
                <a:ext uri="{FF2B5EF4-FFF2-40B4-BE49-F238E27FC236}">
                  <a16:creationId xmlns:a16="http://schemas.microsoft.com/office/drawing/2014/main" id="{DE373481-FED2-4F46-AA5A-7AFBF816D250}"/>
                </a:ext>
              </a:extLst>
            </p:cNvPr>
            <p:cNvSpPr txBox="1"/>
            <p:nvPr/>
          </p:nvSpPr>
          <p:spPr>
            <a:xfrm>
              <a:off x="8198597" y="3072551"/>
              <a:ext cx="731703" cy="253282"/>
            </a:xfrm>
            <a:prstGeom prst="rect">
              <a:avLst/>
            </a:prstGeom>
            <a:noFill/>
          </p:spPr>
          <p:txBody>
            <a:bodyPr wrap="none" rtlCol="0">
              <a:spAutoFit/>
            </a:bodyPr>
            <a:lstStyle/>
            <a:p>
              <a:pPr algn="ctr"/>
              <a:r>
                <a:rPr lang="pt-BR" sz="1200" spc="100" dirty="0"/>
                <a:t>WEB 2.0</a:t>
              </a:r>
            </a:p>
          </p:txBody>
        </p:sp>
        <p:sp>
          <p:nvSpPr>
            <p:cNvPr id="54" name="CaixaDeTexto 53">
              <a:extLst>
                <a:ext uri="{FF2B5EF4-FFF2-40B4-BE49-F238E27FC236}">
                  <a16:creationId xmlns:a16="http://schemas.microsoft.com/office/drawing/2014/main" id="{2F39E64E-D915-4B31-84BD-B193A707BFB5}"/>
                </a:ext>
              </a:extLst>
            </p:cNvPr>
            <p:cNvSpPr txBox="1"/>
            <p:nvPr/>
          </p:nvSpPr>
          <p:spPr>
            <a:xfrm>
              <a:off x="8194179" y="3068975"/>
              <a:ext cx="731703" cy="253282"/>
            </a:xfrm>
            <a:prstGeom prst="rect">
              <a:avLst/>
            </a:prstGeom>
            <a:noFill/>
          </p:spPr>
          <p:txBody>
            <a:bodyPr wrap="none" rtlCol="0">
              <a:spAutoFit/>
            </a:bodyPr>
            <a:lstStyle/>
            <a:p>
              <a:pPr algn="ctr"/>
              <a:r>
                <a:rPr lang="pt-BR" sz="1200" spc="100" dirty="0"/>
                <a:t>WEB 2.0</a:t>
              </a:r>
            </a:p>
          </p:txBody>
        </p:sp>
        <p:sp>
          <p:nvSpPr>
            <p:cNvPr id="56" name="CaixaDeTexto 55">
              <a:extLst>
                <a:ext uri="{FF2B5EF4-FFF2-40B4-BE49-F238E27FC236}">
                  <a16:creationId xmlns:a16="http://schemas.microsoft.com/office/drawing/2014/main" id="{80937E49-0499-43EB-BB2C-DEA4EADE136F}"/>
                </a:ext>
              </a:extLst>
            </p:cNvPr>
            <p:cNvSpPr txBox="1"/>
            <p:nvPr/>
          </p:nvSpPr>
          <p:spPr>
            <a:xfrm>
              <a:off x="8198597" y="3068975"/>
              <a:ext cx="731703" cy="253282"/>
            </a:xfrm>
            <a:prstGeom prst="rect">
              <a:avLst/>
            </a:prstGeom>
            <a:noFill/>
          </p:spPr>
          <p:txBody>
            <a:bodyPr wrap="none" rtlCol="0">
              <a:spAutoFit/>
            </a:bodyPr>
            <a:lstStyle/>
            <a:p>
              <a:pPr algn="ctr"/>
              <a:r>
                <a:rPr lang="pt-BR" sz="1200" spc="100" dirty="0"/>
                <a:t>WEB 2.0</a:t>
              </a:r>
            </a:p>
          </p:txBody>
        </p:sp>
        <p:sp>
          <p:nvSpPr>
            <p:cNvPr id="58" name="CaixaDeTexto 57">
              <a:extLst>
                <a:ext uri="{FF2B5EF4-FFF2-40B4-BE49-F238E27FC236}">
                  <a16:creationId xmlns:a16="http://schemas.microsoft.com/office/drawing/2014/main" id="{1851F185-6601-4D64-B89C-A19FCFB0E4E3}"/>
                </a:ext>
              </a:extLst>
            </p:cNvPr>
            <p:cNvSpPr txBox="1"/>
            <p:nvPr/>
          </p:nvSpPr>
          <p:spPr>
            <a:xfrm>
              <a:off x="8198597" y="3072545"/>
              <a:ext cx="731703" cy="253282"/>
            </a:xfrm>
            <a:prstGeom prst="rect">
              <a:avLst/>
            </a:prstGeom>
            <a:noFill/>
          </p:spPr>
          <p:txBody>
            <a:bodyPr wrap="none" rtlCol="0">
              <a:spAutoFit/>
            </a:bodyPr>
            <a:lstStyle/>
            <a:p>
              <a:pPr algn="ctr"/>
              <a:r>
                <a:rPr lang="pt-BR" sz="1200" spc="100" dirty="0"/>
                <a:t>WEB 2.0</a:t>
              </a:r>
            </a:p>
          </p:txBody>
        </p:sp>
      </p:grpSp>
      <p:cxnSp>
        <p:nvCxnSpPr>
          <p:cNvPr id="60" name="Conector reto 59">
            <a:extLst>
              <a:ext uri="{FF2B5EF4-FFF2-40B4-BE49-F238E27FC236}">
                <a16:creationId xmlns:a16="http://schemas.microsoft.com/office/drawing/2014/main" id="{FC9D01AB-3A25-4353-900C-250FD4F24C85}"/>
              </a:ext>
            </a:extLst>
          </p:cNvPr>
          <p:cNvCxnSpPr>
            <a:cxnSpLocks/>
          </p:cNvCxnSpPr>
          <p:nvPr/>
        </p:nvCxnSpPr>
        <p:spPr>
          <a:xfrm>
            <a:off x="6096000" y="956796"/>
            <a:ext cx="0" cy="590120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25291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7462"/>
            <a:ext cx="10515600" cy="1534237"/>
          </a:xfrm>
        </p:spPr>
        <p:txBody>
          <a:bodyPr>
            <a:normAutofit/>
          </a:bodyPr>
          <a:lstStyle/>
          <a:p>
            <a:r>
              <a:rPr lang="pt-BR" dirty="0"/>
              <a:t>Emissor, receptor e mensagem </a:t>
            </a:r>
            <a:br>
              <a:rPr lang="pt-BR" dirty="0"/>
            </a:br>
            <a:r>
              <a:rPr lang="pt-BR" dirty="0"/>
              <a:t>em situação de interatividade</a:t>
            </a:r>
          </a:p>
        </p:txBody>
      </p:sp>
      <p:graphicFrame>
        <p:nvGraphicFramePr>
          <p:cNvPr id="4" name="Espaço Reservado para Conteúdo 3"/>
          <p:cNvGraphicFramePr>
            <a:graphicFrameLocks noGrp="1"/>
          </p:cNvGraphicFramePr>
          <p:nvPr>
            <p:ph idx="1"/>
            <p:extLst>
              <p:ext uri="{D42A27DB-BD31-4B8C-83A1-F6EECF244321}">
                <p14:modId xmlns:p14="http://schemas.microsoft.com/office/powerpoint/2010/main" val="1722229688"/>
              </p:ext>
            </p:extLst>
          </p:nvPr>
        </p:nvGraphicFramePr>
        <p:xfrm>
          <a:off x="1981200" y="2017446"/>
          <a:ext cx="8229600" cy="375412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3610083959"/>
                    </a:ext>
                  </a:extLst>
                </a:gridCol>
                <a:gridCol w="2743200">
                  <a:extLst>
                    <a:ext uri="{9D8B030D-6E8A-4147-A177-3AD203B41FA5}">
                      <a16:colId xmlns:a16="http://schemas.microsoft.com/office/drawing/2014/main" val="3505086177"/>
                    </a:ext>
                  </a:extLst>
                </a:gridCol>
                <a:gridCol w="2743200">
                  <a:extLst>
                    <a:ext uri="{9D8B030D-6E8A-4147-A177-3AD203B41FA5}">
                      <a16:colId xmlns:a16="http://schemas.microsoft.com/office/drawing/2014/main" val="4191699303"/>
                    </a:ext>
                  </a:extLst>
                </a:gridCol>
              </a:tblGrid>
              <a:tr h="370840">
                <a:tc>
                  <a:txBody>
                    <a:bodyPr/>
                    <a:lstStyle/>
                    <a:p>
                      <a:pPr algn="ctr"/>
                      <a:r>
                        <a:rPr lang="pt-BR" dirty="0"/>
                        <a:t>Emissor</a:t>
                      </a:r>
                    </a:p>
                  </a:txBody>
                  <a:tcPr/>
                </a:tc>
                <a:tc>
                  <a:txBody>
                    <a:bodyPr/>
                    <a:lstStyle/>
                    <a:p>
                      <a:pPr algn="ctr"/>
                      <a:r>
                        <a:rPr lang="pt-BR" dirty="0"/>
                        <a:t>Receptor</a:t>
                      </a:r>
                    </a:p>
                  </a:txBody>
                  <a:tcPr/>
                </a:tc>
                <a:tc>
                  <a:txBody>
                    <a:bodyPr/>
                    <a:lstStyle/>
                    <a:p>
                      <a:pPr algn="ctr"/>
                      <a:r>
                        <a:rPr lang="pt-BR" dirty="0"/>
                        <a:t>Mensagem</a:t>
                      </a:r>
                    </a:p>
                  </a:txBody>
                  <a:tcPr/>
                </a:tc>
                <a:extLst>
                  <a:ext uri="{0D108BD9-81ED-4DB2-BD59-A6C34878D82A}">
                    <a16:rowId xmlns:a16="http://schemas.microsoft.com/office/drawing/2014/main" val="56336019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800" kern="1200" dirty="0">
                          <a:solidFill>
                            <a:schemeClr val="dk1"/>
                          </a:solidFill>
                          <a:effectLst/>
                          <a:latin typeface="+mn-lt"/>
                          <a:ea typeface="+mn-ea"/>
                          <a:cs typeface="+mn-cs"/>
                        </a:rPr>
                        <a:t>O emissor não emite mais no sentido que se entende habitualmente. Ele não propõe mais uma mensagem fechada, ao contrário, oferece um leque de possibilidades, que ele coloca no mesmo nível, conferindo a elas um mesmo valor e um mesmo estatuto. </a:t>
                      </a:r>
                    </a:p>
                    <a:p>
                      <a:endParaRPr lang="pt-BR"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800" kern="1200" dirty="0">
                          <a:solidFill>
                            <a:schemeClr val="dk1"/>
                          </a:solidFill>
                          <a:effectLst/>
                          <a:latin typeface="+mn-lt"/>
                          <a:ea typeface="+mn-ea"/>
                          <a:cs typeface="+mn-cs"/>
                        </a:rPr>
                        <a:t>O receptor não está mais em posição de recepção clássica. A mensagem só toma todo o seu significado sob a sua intervenção. Ele se torna de certa maneira criador. </a:t>
                      </a:r>
                    </a:p>
                    <a:p>
                      <a:endParaRPr lang="pt-BR"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800" kern="1200" dirty="0">
                          <a:solidFill>
                            <a:schemeClr val="dk1"/>
                          </a:solidFill>
                          <a:effectLst/>
                          <a:latin typeface="+mn-lt"/>
                          <a:ea typeface="+mn-ea"/>
                          <a:cs typeface="+mn-cs"/>
                        </a:rPr>
                        <a:t>A mensagem que agora pode ser recomposta, reorganizada, modificada em permanência sob o impacto cruzado das intervenções do receptor e dos ditames do sistema, perde seu estatuto de mensagem ‘emitida’.</a:t>
                      </a:r>
                    </a:p>
                    <a:p>
                      <a:endParaRPr lang="pt-BR" dirty="0"/>
                    </a:p>
                  </a:txBody>
                  <a:tcPr/>
                </a:tc>
                <a:extLst>
                  <a:ext uri="{0D108BD9-81ED-4DB2-BD59-A6C34878D82A}">
                    <a16:rowId xmlns:a16="http://schemas.microsoft.com/office/drawing/2014/main" val="2359380946"/>
                  </a:ext>
                </a:extLst>
              </a:tr>
            </a:tbl>
          </a:graphicData>
        </a:graphic>
      </p:graphicFrame>
      <p:sp>
        <p:nvSpPr>
          <p:cNvPr id="5" name="CaixaDeTexto 4"/>
          <p:cNvSpPr txBox="1"/>
          <p:nvPr/>
        </p:nvSpPr>
        <p:spPr>
          <a:xfrm>
            <a:off x="8472265" y="6237312"/>
            <a:ext cx="1721753" cy="369332"/>
          </a:xfrm>
          <a:prstGeom prst="rect">
            <a:avLst/>
          </a:prstGeom>
          <a:noFill/>
        </p:spPr>
        <p:txBody>
          <a:bodyPr wrap="none" rtlCol="0">
            <a:spAutoFit/>
          </a:bodyPr>
          <a:lstStyle/>
          <a:p>
            <a:r>
              <a:rPr lang="pt-BR" dirty="0"/>
              <a:t>Marchand, 1987</a:t>
            </a:r>
          </a:p>
        </p:txBody>
      </p:sp>
    </p:spTree>
    <p:extLst>
      <p:ext uri="{BB962C8B-B14F-4D97-AF65-F5344CB8AC3E}">
        <p14:creationId xmlns:p14="http://schemas.microsoft.com/office/powerpoint/2010/main" val="3520451504"/>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5198</TotalTime>
  <Words>1601</Words>
  <Application>Microsoft Office PowerPoint</Application>
  <PresentationFormat>Widescreen</PresentationFormat>
  <Paragraphs>148</Paragraphs>
  <Slides>20</Slides>
  <Notes>0</Notes>
  <HiddenSlides>0</HiddenSlides>
  <MMClips>0</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20</vt:i4>
      </vt:variant>
    </vt:vector>
  </HeadingPairs>
  <TitlesOfParts>
    <vt:vector size="26" baseType="lpstr">
      <vt:lpstr>Arial</vt:lpstr>
      <vt:lpstr>Calibri</vt:lpstr>
      <vt:lpstr>Calibri Light</vt:lpstr>
      <vt:lpstr>Lato</vt:lpstr>
      <vt:lpstr>Trebuchet MS</vt:lpstr>
      <vt:lpstr>Tema do Office</vt:lpstr>
      <vt:lpstr>Interatividade na educação híbrida</vt:lpstr>
      <vt:lpstr>Como é o ambiente comunicacional em sua sala de aula na escola básica?</vt:lpstr>
      <vt:lpstr>Como é o ambiente comunicacional em sua sala de aula na universidade?</vt:lpstr>
      <vt:lpstr>Que é “ensino remoto”</vt:lpstr>
      <vt:lpstr>Dois paradigmas:  informacional e comunicacional </vt:lpstr>
      <vt:lpstr>Tipos de participação</vt:lpstr>
      <vt:lpstr>Educação e cibercultura em confluência histórica</vt:lpstr>
      <vt:lpstr>Web 1.0                                 Web 2.0</vt:lpstr>
      <vt:lpstr>Emissor, receptor e mensagem  em situação de interatividade</vt:lpstr>
      <vt:lpstr>Pedagogia do parangolé</vt:lpstr>
      <vt:lpstr>Pedagogia do parangolé</vt:lpstr>
      <vt:lpstr>Sugestões para mobilizar  a interatividade na sala de aula híbrida</vt:lpstr>
      <vt:lpstr>Sugestões para mobilizar  a interatividade na sala de aula híbrida</vt:lpstr>
      <vt:lpstr>Sugestões para mobilizar  a interatividade na sala de aula híbrida</vt:lpstr>
      <vt:lpstr>Sugestões para mobilizar  a interatividade na sala de aula híbrida</vt:lpstr>
      <vt:lpstr>Sugestões para mobilizar  a interatividade na sala de aula híbrida</vt:lpstr>
      <vt:lpstr>Sugestões para mobilizar  a interatividade na sala de aula híbrida</vt:lpstr>
      <vt:lpstr>Mapa mental do capítulo</vt:lpstr>
      <vt:lpstr>Saiba mais+: outras obras do autor... </vt:lpstr>
      <vt:lpstr>Licença para reutilizar  e remixar esta apresentação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Educação Online aprenderensinar em rede</dc:title>
  <dc:creator>Mariano Pimentel</dc:creator>
  <cp:lastModifiedBy>Mariano Pimentel</cp:lastModifiedBy>
  <cp:revision>114</cp:revision>
  <dcterms:created xsi:type="dcterms:W3CDTF">2021-03-18T13:53:43Z</dcterms:created>
  <dcterms:modified xsi:type="dcterms:W3CDTF">2021-06-18T11:47:23Z</dcterms:modified>
</cp:coreProperties>
</file>