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notesMasterIdLst>
    <p:notesMasterId r:id="rId47"/>
  </p:notesMasterIdLst>
  <p:sldIdLst>
    <p:sldId id="274" r:id="rId2"/>
    <p:sldId id="275" r:id="rId3"/>
    <p:sldId id="382" r:id="rId4"/>
    <p:sldId id="389" r:id="rId5"/>
    <p:sldId id="383" r:id="rId6"/>
    <p:sldId id="390" r:id="rId7"/>
    <p:sldId id="391" r:id="rId8"/>
    <p:sldId id="392" r:id="rId9"/>
    <p:sldId id="259" r:id="rId10"/>
    <p:sldId id="384" r:id="rId11"/>
    <p:sldId id="257" r:id="rId12"/>
    <p:sldId id="367" r:id="rId13"/>
    <p:sldId id="340" r:id="rId14"/>
    <p:sldId id="343" r:id="rId15"/>
    <p:sldId id="279" r:id="rId16"/>
    <p:sldId id="368" r:id="rId17"/>
    <p:sldId id="263" r:id="rId18"/>
    <p:sldId id="268" r:id="rId19"/>
    <p:sldId id="276" r:id="rId20"/>
    <p:sldId id="370" r:id="rId21"/>
    <p:sldId id="324" r:id="rId22"/>
    <p:sldId id="381" r:id="rId23"/>
    <p:sldId id="394" r:id="rId24"/>
    <p:sldId id="405" r:id="rId25"/>
    <p:sldId id="396" r:id="rId26"/>
    <p:sldId id="395" r:id="rId27"/>
    <p:sldId id="393" r:id="rId28"/>
    <p:sldId id="373" r:id="rId29"/>
    <p:sldId id="385" r:id="rId30"/>
    <p:sldId id="375" r:id="rId31"/>
    <p:sldId id="376" r:id="rId32"/>
    <p:sldId id="378" r:id="rId33"/>
    <p:sldId id="387" r:id="rId34"/>
    <p:sldId id="269" r:id="rId35"/>
    <p:sldId id="388" r:id="rId36"/>
    <p:sldId id="380" r:id="rId37"/>
    <p:sldId id="377" r:id="rId38"/>
    <p:sldId id="399" r:id="rId39"/>
    <p:sldId id="400" r:id="rId40"/>
    <p:sldId id="401" r:id="rId41"/>
    <p:sldId id="369" r:id="rId42"/>
    <p:sldId id="311" r:id="rId43"/>
    <p:sldId id="379" r:id="rId44"/>
    <p:sldId id="404" r:id="rId45"/>
    <p:sldId id="403" r:id="rId46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787"/>
    <a:srgbClr val="FFBF00"/>
    <a:srgbClr val="D480C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7482" autoAdjust="0"/>
  </p:normalViewPr>
  <p:slideViewPr>
    <p:cSldViewPr snapToGrid="0" snapToObjects="1">
      <p:cViewPr>
        <p:scale>
          <a:sx n="100" d="100"/>
          <a:sy n="100" d="100"/>
        </p:scale>
        <p:origin x="2508" y="1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D114-D867-DF47-A87E-952497198E73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55752-7FBD-2E4C-B623-99177F2E3D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09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69508-A1DA-CF49-BD33-7BFF87A84C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1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cf8ab28d0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8cf8ab28d0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ac8e0f02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dac8e0f0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err="1"/>
              <a:t>Estamos</a:t>
            </a:r>
            <a:r>
              <a:rPr lang="en-US" b="0" baseline="0" dirty="0"/>
              <a:t> </a:t>
            </a:r>
            <a:r>
              <a:rPr lang="en-US" b="0" baseline="0" dirty="0" err="1"/>
              <a:t>falando</a:t>
            </a:r>
            <a:r>
              <a:rPr lang="en-US" b="0" baseline="0" dirty="0"/>
              <a:t> de </a:t>
            </a:r>
            <a:r>
              <a:rPr lang="en-US" b="0" baseline="0" dirty="0" err="1"/>
              <a:t>proposição</a:t>
            </a:r>
            <a:r>
              <a:rPr lang="en-US" b="0" baseline="0" dirty="0"/>
              <a:t> de valor. O </a:t>
            </a:r>
            <a:r>
              <a:rPr lang="en-US" b="0" baseline="0" dirty="0" err="1"/>
              <a:t>bom</a:t>
            </a:r>
            <a:r>
              <a:rPr lang="en-US" b="0" baseline="0" dirty="0"/>
              <a:t> design </a:t>
            </a:r>
            <a:r>
              <a:rPr lang="en-US" b="0" baseline="0" dirty="0" err="1"/>
              <a:t>nasce</a:t>
            </a:r>
            <a:r>
              <a:rPr lang="en-US" b="0" baseline="0" dirty="0"/>
              <a:t> da </a:t>
            </a:r>
            <a:r>
              <a:rPr lang="en-US" b="0" baseline="0" dirty="0" err="1"/>
              <a:t>tríade</a:t>
            </a:r>
            <a:r>
              <a:rPr lang="en-US" b="0" baseline="0" dirty="0"/>
              <a:t>: </a:t>
            </a:r>
            <a:br>
              <a:rPr lang="en-US" b="0" baseline="0" dirty="0"/>
            </a:br>
            <a:r>
              <a:rPr lang="en-US" b="0" baseline="0" dirty="0" err="1"/>
              <a:t>Desejabilidade</a:t>
            </a:r>
            <a:r>
              <a:rPr lang="en-US" b="0" baseline="0" dirty="0"/>
              <a:t>, </a:t>
            </a:r>
            <a:r>
              <a:rPr lang="en-US" b="0" baseline="0" dirty="0" err="1"/>
              <a:t>Praticabilidade</a:t>
            </a:r>
            <a:r>
              <a:rPr lang="en-US" b="0" baseline="0" dirty="0"/>
              <a:t> e </a:t>
            </a:r>
            <a:r>
              <a:rPr lang="en-US" b="0" baseline="0" dirty="0" err="1"/>
              <a:t>Viabilidade</a:t>
            </a:r>
            <a:r>
              <a:rPr lang="en-US" b="0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6492-F1EC-3843-95DF-6231758AF257}" type="slidenum">
              <a:rPr lang="pt-BR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C2FE-D0BA-9041-8EA8-A38538BD0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9BEB6-E36A-F847-82D6-F2C5E9AD1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093A3-2F52-E147-B23B-A78AA6A0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EB8C4-7795-BB48-9A5D-27273D75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C776-3018-2B45-85AF-442A172F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2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2F6E-CE4E-3B4D-98E4-A28818BE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8030F-BD9F-0F43-B43E-17B700CA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25713-754E-5A41-B8FE-AF76E7E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413D0-FDAA-654C-B716-1B6465F3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8D022-B084-D74B-B34C-3EAC176D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8DC28-C7B8-7448-B131-D77E0D02A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06FCF-9805-394C-9C9F-3B58D7D3F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E53CE-5DB3-204A-A80D-7D141269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29BDD-EA75-1F4C-BC66-DDF5F15B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7C13-1F6C-6F45-8C58-01B1BC02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6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8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41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2" y="5025435"/>
            <a:ext cx="10745788" cy="914400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B424-541D-0D47-9023-1EEBA9D5F596}" type="datetimeFigureOut">
              <a:rPr lang="pt-BR" smtClean="0"/>
              <a:pPr/>
              <a:t>02/06/2021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pt-BR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5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88A2-DCB9-C440-94E8-13FB0C2B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D03AC-C3BF-CE45-9261-F1BD8A53E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679FD-0F58-7944-81BB-4499914F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C2477-E825-DE49-A1B2-448D565E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2DF2C-C67B-A049-B9F8-B092DFB5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9447-59C8-6C4E-A7B9-289A59D5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7F783-6812-A647-86D7-91A4507B5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E62B6-C3BE-1A4D-BD32-555B3F4D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BC01-1353-A44A-9FD1-ADD7895B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8B8E-3F98-3743-A193-B574A70B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3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FD82-1286-6345-AFA9-61BAD4F8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0215-F79F-414A-9DFC-92CBBF3A0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014DD-74D8-4649-A2F0-9192BE4BB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E870A-675D-A349-B2F7-145F3388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9209B-BF64-6042-9A5B-4A90482D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B5BB-70ED-4B4B-B660-9F1E4991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ED9-BF34-C942-9C88-9993AA93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870A7-4FE2-A343-8A1E-AB63183A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D410D-024C-AB45-BF51-AAFA1ABA5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CA81A-7E67-ED46-87EC-C39A7C0A1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51E2C6-9F2C-7046-A437-8E91177DA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27AA07-DBD1-834C-91B5-EAAA3735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F8A39-49A6-F34F-9297-C6DB34F5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5F7EA-1184-8B42-8319-E1462852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2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FC186-D645-0B44-BB94-55E2761A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56E29-D9F9-0942-85E5-E968F940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8BCE3-0B44-064A-B55F-034E489A3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4A8CE-568D-BD40-8B95-311B8B6E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31AFDF-0ACE-964E-8AFC-C5558A83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FC9EB-253E-924D-8316-0BD6C326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33C1F-EF77-1742-A536-8E56DFE5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FDAF-4B64-8C46-8239-4CD09F76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61B1A-CB56-A449-8FD9-63411D490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4367D-1C4C-4D4A-8F23-A9B07FAD3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46593-3A71-0347-A91E-5C00BE04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5A42C-419D-254F-8E2C-DFD32A04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ED1A3-2216-8246-9D44-0F5B64A7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102D8-CF4A-7E49-8528-A210448B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D1E94-3809-094F-8B6C-7A0A0A2FB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B5960-0B61-F444-A15C-973867AC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CD8F2-A988-7349-86CA-E7830A12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8B3FC-5E38-F946-B4C5-54A5E1FD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16B0C-F9FF-504D-B9BD-DF410080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868C83-0C36-D044-8EAF-3ED7234E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D1726-BFBA-7A4C-87C1-1D1EFB74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58AA7-C9EE-CE40-A744-4598A5A2A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5048-66C7-0940-A6B4-FAF5B070A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E7F87-5110-3348-819D-A70A37CAE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1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EIE-SBC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s://ieducacao.ceie-br.org/av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youtube.com/playlist?list=PLJ4OGYhKIdcUwE2jKK5iplqyBAmne_sG4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8NPllzkFh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aolivre.com.br/open-source/licenca-gpl/" TargetMode="External"/><Relationship Id="rId2" Type="http://schemas.openxmlformats.org/officeDocument/2006/relationships/hyperlink" Target="http://en.wikipedia.org/wiki/GNU_General_Public_Licens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openredu.org/" TargetMode="External"/><Relationship Id="rId2" Type="http://schemas.openxmlformats.org/officeDocument/2006/relationships/hyperlink" Target="http://openredu.org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hyperlink" Target="http://developers.openredu.org/" TargetMode="External"/><Relationship Id="rId4" Type="http://schemas.openxmlformats.org/officeDocument/2006/relationships/hyperlink" Target="http://help.openredu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 64">
            <a:extLst>
              <a:ext uri="{FF2B5EF4-FFF2-40B4-BE49-F238E27FC236}">
                <a16:creationId xmlns:a16="http://schemas.microsoft.com/office/drawing/2014/main" id="{A645B54D-A006-4D41-9E1C-738248E02BA4}"/>
              </a:ext>
            </a:extLst>
          </p:cNvPr>
          <p:cNvSpPr>
            <a:spLocks noChangeAspect="1"/>
          </p:cNvSpPr>
          <p:nvPr/>
        </p:nvSpPr>
        <p:spPr>
          <a:xfrm>
            <a:off x="4242822" y="2086187"/>
            <a:ext cx="7949178" cy="365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070996D0-B62F-44ED-8745-1DB83FDBFB84}"/>
              </a:ext>
            </a:extLst>
          </p:cNvPr>
          <p:cNvSpPr/>
          <p:nvPr/>
        </p:nvSpPr>
        <p:spPr>
          <a:xfrm>
            <a:off x="-3244" y="2086187"/>
            <a:ext cx="5040640" cy="3669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49C320E-FAEE-470A-852E-F39A9151C04B}"/>
              </a:ext>
            </a:extLst>
          </p:cNvPr>
          <p:cNvGrpSpPr/>
          <p:nvPr/>
        </p:nvGrpSpPr>
        <p:grpSpPr>
          <a:xfrm>
            <a:off x="63525" y="1377647"/>
            <a:ext cx="7765964" cy="5148000"/>
            <a:chOff x="-2022" y="1377647"/>
            <a:chExt cx="8009295" cy="5148000"/>
          </a:xfrm>
        </p:grpSpPr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66026254-7ECC-4595-8B1B-FA40BFB20872}"/>
                </a:ext>
              </a:extLst>
            </p:cNvPr>
            <p:cNvSpPr>
              <a:spLocks/>
            </p:cNvSpPr>
            <p:nvPr/>
          </p:nvSpPr>
          <p:spPr>
            <a:xfrm flipV="1">
              <a:off x="2859274" y="1377647"/>
              <a:ext cx="5147999" cy="5148000"/>
            </a:xfrm>
            <a:prstGeom prst="rect">
              <a:avLst/>
            </a:prstGeom>
            <a:gradFill flip="none" rotWithShape="1">
              <a:gsLst>
                <a:gs pos="65000">
                  <a:srgbClr val="FFBF00">
                    <a:alpha val="0"/>
                  </a:srgbClr>
                </a:gs>
                <a:gs pos="29000">
                  <a:srgbClr val="FFBF00">
                    <a:alpha val="3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A3D07325-6D8B-41CE-9493-FBC18818E7C7}"/>
                </a:ext>
              </a:extLst>
            </p:cNvPr>
            <p:cNvSpPr>
              <a:spLocks/>
            </p:cNvSpPr>
            <p:nvPr/>
          </p:nvSpPr>
          <p:spPr>
            <a:xfrm flipV="1">
              <a:off x="-2022" y="1377647"/>
              <a:ext cx="5148000" cy="5148000"/>
            </a:xfrm>
            <a:prstGeom prst="rect">
              <a:avLst/>
            </a:prstGeom>
            <a:gradFill flip="none" rotWithShape="1">
              <a:gsLst>
                <a:gs pos="65000">
                  <a:srgbClr val="D480C3">
                    <a:alpha val="0"/>
                  </a:srgbClr>
                </a:gs>
                <a:gs pos="29000">
                  <a:srgbClr val="D480C3">
                    <a:alpha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A96712F7-4F20-4870-A758-E8538BA6DAB2}"/>
              </a:ext>
            </a:extLst>
          </p:cNvPr>
          <p:cNvSpPr txBox="1"/>
          <p:nvPr/>
        </p:nvSpPr>
        <p:spPr>
          <a:xfrm>
            <a:off x="9950437" y="5975728"/>
            <a:ext cx="2196753" cy="83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Esta apresentação está licenciada para ser remixada, reutilizada no todo ou em parte, para a construção de outras aulas ou obras sem fins comerciais e citando a fonte:</a:t>
            </a:r>
            <a:b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</a:b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2"/>
              </a:rPr>
              <a:t>GOMES; PIMENTEL, 2011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968DF783-A68E-433F-B7E1-41669FF00589}"/>
              </a:ext>
            </a:extLst>
          </p:cNvPr>
          <p:cNvGrpSpPr/>
          <p:nvPr/>
        </p:nvGrpSpPr>
        <p:grpSpPr>
          <a:xfrm>
            <a:off x="10968657" y="5542269"/>
            <a:ext cx="1090057" cy="381517"/>
            <a:chOff x="10984153" y="1604670"/>
            <a:chExt cx="1090057" cy="381517"/>
          </a:xfrm>
        </p:grpSpPr>
        <p:pic>
          <p:nvPicPr>
            <p:cNvPr id="74" name="Picture 6" descr="O que é e pra que serve a licença Creative Commons?">
              <a:extLst>
                <a:ext uri="{FF2B5EF4-FFF2-40B4-BE49-F238E27FC236}">
                  <a16:creationId xmlns:a16="http://schemas.microsoft.com/office/drawing/2014/main" id="{373E3AE0-86B9-4AB0-B713-7326090F0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153" y="1604803"/>
              <a:ext cx="1090056" cy="38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BBFCF22C-D41C-4482-AF8B-D2B737992D4B}"/>
                </a:ext>
              </a:extLst>
            </p:cNvPr>
            <p:cNvSpPr/>
            <p:nvPr/>
          </p:nvSpPr>
          <p:spPr>
            <a:xfrm>
              <a:off x="10984154" y="1604670"/>
              <a:ext cx="1090056" cy="3813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06C98EE-E90D-4080-A2AE-A1FEBE992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087"/>
            <a:ext cx="12191081" cy="127219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dirty="0">
                <a:latin typeface="Trebuchet MS" panose="020B0603020202020204" pitchFamily="34" charset="0"/>
              </a:rPr>
              <a:t>Ambientes Virtuais de Aprendizagem</a:t>
            </a:r>
            <a:r>
              <a:rPr lang="pt-BR" sz="4400" dirty="0">
                <a:latin typeface="Trebuchet MS" panose="020B0603020202020204" pitchFamily="34" charset="0"/>
              </a:rPr>
              <a:t> </a:t>
            </a:r>
            <a:br>
              <a:rPr lang="pt-BR" sz="4400" dirty="0">
                <a:latin typeface="Trebuchet MS" panose="020B0603020202020204" pitchFamily="34" charset="0"/>
              </a:rPr>
            </a:br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para uma educação mediada por tecnologias digitais</a:t>
            </a:r>
            <a:endParaRPr lang="pt-BR" sz="24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F0C15B38-2DC5-4E21-AA14-7D8D242D9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538220"/>
            <a:ext cx="7956551" cy="305020"/>
          </a:xfrm>
        </p:spPr>
        <p:txBody>
          <a:bodyPr>
            <a:normAutofit lnSpcReduction="10000"/>
          </a:bodyPr>
          <a:lstStyle/>
          <a:p>
            <a:r>
              <a:rPr lang="pt-BR" sz="1600" dirty="0">
                <a:latin typeface="Trebuchet MS" panose="020B0603020202020204" pitchFamily="34" charset="0"/>
                <a:hlinkClick r:id="rId2"/>
              </a:rPr>
              <a:t>https://ieducacao.ceie-br.org/ava</a:t>
            </a:r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90" name="Imagem 89">
            <a:hlinkClick r:id="rId4"/>
            <a:extLst>
              <a:ext uri="{FF2B5EF4-FFF2-40B4-BE49-F238E27FC236}">
                <a16:creationId xmlns:a16="http://schemas.microsoft.com/office/drawing/2014/main" id="{DEA8E9FC-E789-4856-ACF5-A68189CA6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23" b="11756"/>
          <a:stretch/>
        </p:blipFill>
        <p:spPr>
          <a:xfrm>
            <a:off x="-93477" y="5686999"/>
            <a:ext cx="1847017" cy="779432"/>
          </a:xfrm>
          <a:prstGeom prst="rect">
            <a:avLst/>
          </a:prstGeom>
        </p:spPr>
      </p:pic>
      <p:sp>
        <p:nvSpPr>
          <p:cNvPr id="57" name="Elipse 56">
            <a:extLst>
              <a:ext uri="{FF2B5EF4-FFF2-40B4-BE49-F238E27FC236}">
                <a16:creationId xmlns:a16="http://schemas.microsoft.com/office/drawing/2014/main" id="{41E80AB7-32A8-45FD-8C5E-D251DF74F5EE}"/>
              </a:ext>
            </a:extLst>
          </p:cNvPr>
          <p:cNvSpPr/>
          <p:nvPr/>
        </p:nvSpPr>
        <p:spPr>
          <a:xfrm>
            <a:off x="1508476" y="1435669"/>
            <a:ext cx="4961843" cy="496183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43"/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42BFC13-DEE0-4B49-BA9E-CA68A686B22D}"/>
              </a:ext>
            </a:extLst>
          </p:cNvPr>
          <p:cNvGrpSpPr/>
          <p:nvPr/>
        </p:nvGrpSpPr>
        <p:grpSpPr>
          <a:xfrm>
            <a:off x="1321744" y="1248937"/>
            <a:ext cx="5335306" cy="5335302"/>
            <a:chOff x="1511084" y="1511084"/>
            <a:chExt cx="6121834" cy="6121834"/>
          </a:xfrm>
        </p:grpSpPr>
        <p:sp>
          <p:nvSpPr>
            <p:cNvPr id="82" name="Arco 81">
              <a:extLst>
                <a:ext uri="{FF2B5EF4-FFF2-40B4-BE49-F238E27FC236}">
                  <a16:creationId xmlns:a16="http://schemas.microsoft.com/office/drawing/2014/main" id="{6501097D-A65C-4117-B58D-DC40A8130B24}"/>
                </a:ext>
              </a:extLst>
            </p:cNvPr>
            <p:cNvSpPr/>
            <p:nvPr/>
          </p:nvSpPr>
          <p:spPr>
            <a:xfrm rot="900000">
              <a:off x="1511084" y="1511084"/>
              <a:ext cx="6121834" cy="6121834"/>
            </a:xfrm>
            <a:prstGeom prst="arc">
              <a:avLst>
                <a:gd name="adj1" fmla="val 16186055"/>
                <a:gd name="adj2" fmla="val 0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857"/>
            </a:p>
          </p:txBody>
        </p:sp>
        <p:sp>
          <p:nvSpPr>
            <p:cNvPr id="88" name="Arco 87">
              <a:extLst>
                <a:ext uri="{FF2B5EF4-FFF2-40B4-BE49-F238E27FC236}">
                  <a16:creationId xmlns:a16="http://schemas.microsoft.com/office/drawing/2014/main" id="{9830B74C-2E37-4A47-8B00-632CC33BE7A1}"/>
                </a:ext>
              </a:extLst>
            </p:cNvPr>
            <p:cNvSpPr/>
            <p:nvPr/>
          </p:nvSpPr>
          <p:spPr>
            <a:xfrm rot="15300000">
              <a:off x="1677108" y="1677108"/>
              <a:ext cx="5789787" cy="5789787"/>
            </a:xfrm>
            <a:prstGeom prst="arc">
              <a:avLst>
                <a:gd name="adj1" fmla="val 16186055"/>
                <a:gd name="adj2" fmla="val 0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857"/>
            </a:p>
          </p:txBody>
        </p:sp>
        <p:sp>
          <p:nvSpPr>
            <p:cNvPr id="91" name="Arco 90">
              <a:extLst>
                <a:ext uri="{FF2B5EF4-FFF2-40B4-BE49-F238E27FC236}">
                  <a16:creationId xmlns:a16="http://schemas.microsoft.com/office/drawing/2014/main" id="{07E98F7E-024C-4C13-9AC0-365BD62284A1}"/>
                </a:ext>
              </a:extLst>
            </p:cNvPr>
            <p:cNvSpPr/>
            <p:nvPr/>
          </p:nvSpPr>
          <p:spPr>
            <a:xfrm rot="4500000">
              <a:off x="1677108" y="1677108"/>
              <a:ext cx="5789787" cy="5789787"/>
            </a:xfrm>
            <a:prstGeom prst="arc">
              <a:avLst>
                <a:gd name="adj1" fmla="val 16186055"/>
                <a:gd name="adj2" fmla="val 0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857"/>
            </a:p>
          </p:txBody>
        </p:sp>
      </p:grpSp>
      <p:sp>
        <p:nvSpPr>
          <p:cNvPr id="62" name="Elipse 61">
            <a:extLst>
              <a:ext uri="{FF2B5EF4-FFF2-40B4-BE49-F238E27FC236}">
                <a16:creationId xmlns:a16="http://schemas.microsoft.com/office/drawing/2014/main" id="{A6C59902-A116-4D86-8ACA-612C7706EC77}"/>
              </a:ext>
            </a:extLst>
          </p:cNvPr>
          <p:cNvSpPr/>
          <p:nvPr/>
        </p:nvSpPr>
        <p:spPr>
          <a:xfrm>
            <a:off x="1544976" y="1472168"/>
            <a:ext cx="4888843" cy="488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43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00767D-6DFC-4B03-866A-534A8D060C01}"/>
              </a:ext>
            </a:extLst>
          </p:cNvPr>
          <p:cNvSpPr txBox="1">
            <a:spLocks noChangeAspect="1"/>
          </p:cNvSpPr>
          <p:nvPr/>
        </p:nvSpPr>
        <p:spPr>
          <a:xfrm>
            <a:off x="7105793" y="3512834"/>
            <a:ext cx="2771308" cy="27713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pt-BR" kern="0" dirty="0">
                <a:latin typeface="Trebuchet MS" panose="020B0603020202020204" pitchFamily="34" charset="0"/>
              </a:rPr>
              <a:t>EDSON P.PIMENTEL </a:t>
            </a:r>
            <a:r>
              <a:rPr lang="pt-BR" kern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 UFABC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087FC89-8DC4-45D6-9774-3412554CF5B8}"/>
              </a:ext>
            </a:extLst>
          </p:cNvPr>
          <p:cNvSpPr txBox="1">
            <a:spLocks noChangeAspect="1"/>
          </p:cNvSpPr>
          <p:nvPr/>
        </p:nvSpPr>
        <p:spPr>
          <a:xfrm>
            <a:off x="9022063" y="1758875"/>
            <a:ext cx="2620720" cy="26207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r"/>
            <a:r>
              <a:rPr lang="pt-BR" kern="0" dirty="0">
                <a:latin typeface="Trebuchet MS" panose="020B0603020202020204" pitchFamily="34" charset="0"/>
              </a:rPr>
              <a:t>ALEX SANDRO GOMES </a:t>
            </a:r>
            <a:r>
              <a:rPr lang="pt-BR" kern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 UFPE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89D01512-4AFD-409A-B357-48DCE7395488}"/>
              </a:ext>
            </a:extLst>
          </p:cNvPr>
          <p:cNvSpPr>
            <a:spLocks noChangeAspect="1"/>
          </p:cNvSpPr>
          <p:nvPr/>
        </p:nvSpPr>
        <p:spPr>
          <a:xfrm>
            <a:off x="9234421" y="1971235"/>
            <a:ext cx="2196004" cy="2196000"/>
          </a:xfrm>
          <a:prstGeom prst="ellipse">
            <a:avLst/>
          </a:prstGeom>
          <a:solidFill>
            <a:srgbClr val="B879BA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3" name="Arco 42">
            <a:extLst>
              <a:ext uri="{FF2B5EF4-FFF2-40B4-BE49-F238E27FC236}">
                <a16:creationId xmlns:a16="http://schemas.microsoft.com/office/drawing/2014/main" id="{F8C5F6F5-C194-4EA2-B943-FF739298D6CA}"/>
              </a:ext>
            </a:extLst>
          </p:cNvPr>
          <p:cNvSpPr>
            <a:spLocks noChangeAspect="1"/>
          </p:cNvSpPr>
          <p:nvPr/>
        </p:nvSpPr>
        <p:spPr>
          <a:xfrm rot="9900000">
            <a:off x="9187281" y="1924094"/>
            <a:ext cx="2290284" cy="2290283"/>
          </a:xfrm>
          <a:prstGeom prst="arc">
            <a:avLst>
              <a:gd name="adj1" fmla="val 16186055"/>
              <a:gd name="adj2" fmla="val 0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5" name="Arco 44">
            <a:extLst>
              <a:ext uri="{FF2B5EF4-FFF2-40B4-BE49-F238E27FC236}">
                <a16:creationId xmlns:a16="http://schemas.microsoft.com/office/drawing/2014/main" id="{1870EB55-7C88-4BA2-87FE-CE2F0A7BD6D3}"/>
              </a:ext>
            </a:extLst>
          </p:cNvPr>
          <p:cNvSpPr>
            <a:spLocks noChangeAspect="1"/>
          </p:cNvSpPr>
          <p:nvPr/>
        </p:nvSpPr>
        <p:spPr>
          <a:xfrm>
            <a:off x="8780670" y="1517473"/>
            <a:ext cx="3103507" cy="3103509"/>
          </a:xfrm>
          <a:prstGeom prst="arc">
            <a:avLst>
              <a:gd name="adj1" fmla="val 12439130"/>
              <a:gd name="adj2" fmla="val 20383830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7" name="Arco 46">
            <a:extLst>
              <a:ext uri="{FF2B5EF4-FFF2-40B4-BE49-F238E27FC236}">
                <a16:creationId xmlns:a16="http://schemas.microsoft.com/office/drawing/2014/main" id="{E0F6722B-C924-4336-ADFC-6CA7C1777E0B}"/>
              </a:ext>
            </a:extLst>
          </p:cNvPr>
          <p:cNvSpPr>
            <a:spLocks noChangeAspect="1"/>
          </p:cNvSpPr>
          <p:nvPr/>
        </p:nvSpPr>
        <p:spPr>
          <a:xfrm rot="18000000">
            <a:off x="9187282" y="1924093"/>
            <a:ext cx="2290283" cy="2290284"/>
          </a:xfrm>
          <a:prstGeom prst="arc">
            <a:avLst>
              <a:gd name="adj1" fmla="val 17811720"/>
              <a:gd name="adj2" fmla="val 2724225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5B0D47BD-CDFC-40BC-B261-83C8F72521BD}"/>
              </a:ext>
            </a:extLst>
          </p:cNvPr>
          <p:cNvSpPr>
            <a:spLocks noChangeAspect="1"/>
          </p:cNvSpPr>
          <p:nvPr/>
        </p:nvSpPr>
        <p:spPr>
          <a:xfrm>
            <a:off x="7394205" y="3801248"/>
            <a:ext cx="2194484" cy="2194483"/>
          </a:xfrm>
          <a:prstGeom prst="ellipse">
            <a:avLst/>
          </a:prstGeom>
          <a:solidFill>
            <a:srgbClr val="058787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763CE8F2-57CC-48B9-8CC1-2227D7EF066E}"/>
              </a:ext>
            </a:extLst>
          </p:cNvPr>
          <p:cNvSpPr>
            <a:spLocks noChangeAspect="1"/>
          </p:cNvSpPr>
          <p:nvPr/>
        </p:nvSpPr>
        <p:spPr>
          <a:xfrm rot="5400000">
            <a:off x="6939693" y="3346735"/>
            <a:ext cx="3103507" cy="3103509"/>
          </a:xfrm>
          <a:prstGeom prst="arc">
            <a:avLst>
              <a:gd name="adj1" fmla="val 19074059"/>
              <a:gd name="adj2" fmla="val 4147829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51" name="Arco 50">
            <a:extLst>
              <a:ext uri="{FF2B5EF4-FFF2-40B4-BE49-F238E27FC236}">
                <a16:creationId xmlns:a16="http://schemas.microsoft.com/office/drawing/2014/main" id="{9C50C8FF-74B1-4C41-82C8-7CA3F0A71C19}"/>
              </a:ext>
            </a:extLst>
          </p:cNvPr>
          <p:cNvSpPr>
            <a:spLocks noChangeAspect="1"/>
          </p:cNvSpPr>
          <p:nvPr/>
        </p:nvSpPr>
        <p:spPr>
          <a:xfrm rot="10800000">
            <a:off x="7346306" y="3753348"/>
            <a:ext cx="2290284" cy="2290283"/>
          </a:xfrm>
          <a:prstGeom prst="arc">
            <a:avLst>
              <a:gd name="adj1" fmla="val 21542512"/>
              <a:gd name="adj2" fmla="val 7380735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pic>
        <p:nvPicPr>
          <p:cNvPr id="52" name="Picture 4" descr="Alex Sandro Gomes">
            <a:extLst>
              <a:ext uri="{FF2B5EF4-FFF2-40B4-BE49-F238E27FC236}">
                <a16:creationId xmlns:a16="http://schemas.microsoft.com/office/drawing/2014/main" id="{448EEB89-8C54-4F06-85BE-C530252FFAD3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r="17678" b="30474"/>
          <a:stretch/>
        </p:blipFill>
        <p:spPr bwMode="auto">
          <a:xfrm>
            <a:off x="9270423" y="2007235"/>
            <a:ext cx="2124000" cy="21240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53" name="Picture 6" descr="Edson Pinheiro Pimentel">
            <a:extLst>
              <a:ext uri="{FF2B5EF4-FFF2-40B4-BE49-F238E27FC236}">
                <a16:creationId xmlns:a16="http://schemas.microsoft.com/office/drawing/2014/main" id="{3F76BF42-8A91-47D6-9D70-A726DA975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26283"/>
          <a:stretch/>
        </p:blipFill>
        <p:spPr bwMode="auto">
          <a:xfrm>
            <a:off x="7429447" y="3836489"/>
            <a:ext cx="2124000" cy="21240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54" name="Arco 53">
            <a:extLst>
              <a:ext uri="{FF2B5EF4-FFF2-40B4-BE49-F238E27FC236}">
                <a16:creationId xmlns:a16="http://schemas.microsoft.com/office/drawing/2014/main" id="{91FBE73F-88B2-4FC5-BCCB-06F7279CCAF9}"/>
              </a:ext>
            </a:extLst>
          </p:cNvPr>
          <p:cNvSpPr>
            <a:spLocks noChangeAspect="1"/>
          </p:cNvSpPr>
          <p:nvPr/>
        </p:nvSpPr>
        <p:spPr>
          <a:xfrm rot="10800000">
            <a:off x="7346824" y="3753348"/>
            <a:ext cx="2290284" cy="2290283"/>
          </a:xfrm>
          <a:prstGeom prst="arc">
            <a:avLst>
              <a:gd name="adj1" fmla="val 11703192"/>
              <a:gd name="adj2" fmla="val 17563646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24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0302B397-C054-4A32-BCA3-8588773AF6F2}"/>
              </a:ext>
            </a:extLst>
          </p:cNvPr>
          <p:cNvSpPr txBox="1"/>
          <p:nvPr/>
        </p:nvSpPr>
        <p:spPr>
          <a:xfrm>
            <a:off x="-8556" y="6477453"/>
            <a:ext cx="2199989" cy="377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Apresentação realizada no dia 10/6/2021 no programa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4"/>
              </a:rPr>
              <a:t>Conecta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do canal </a:t>
            </a: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8"/>
              </a:rPr>
              <a:t>CEIE-SBC</a:t>
            </a:r>
            <a:endParaRPr lang="pt-BR" sz="800" dirty="0"/>
          </a:p>
        </p:txBody>
      </p:sp>
      <p:pic>
        <p:nvPicPr>
          <p:cNvPr id="70" name="Picture 2" descr="Ambiente Virtual de Aprendizagem">
            <a:extLst>
              <a:ext uri="{FF2B5EF4-FFF2-40B4-BE49-F238E27FC236}">
                <a16:creationId xmlns:a16="http://schemas.microsoft.com/office/drawing/2014/main" id="{9B97920C-49A2-45A0-A7BE-A2D2331F2548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r="11137"/>
          <a:stretch/>
        </p:blipFill>
        <p:spPr bwMode="auto">
          <a:xfrm>
            <a:off x="1544997" y="1472188"/>
            <a:ext cx="4888800" cy="48888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137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3.Modelos e Exemplos de AVA</a:t>
            </a:r>
          </a:p>
        </p:txBody>
      </p:sp>
    </p:spTree>
    <p:extLst>
      <p:ext uri="{BB962C8B-B14F-4D97-AF65-F5344CB8AC3E}">
        <p14:creationId xmlns:p14="http://schemas.microsoft.com/office/powerpoint/2010/main" val="301755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MS Market Won't Grow, Continuing To Be Dominated By The Big Four | IBL News">
            <a:extLst>
              <a:ext uri="{FF2B5EF4-FFF2-40B4-BE49-F238E27FC236}">
                <a16:creationId xmlns:a16="http://schemas.microsoft.com/office/drawing/2014/main" id="{683F45F8-39A3-D444-9D99-6C02EC7BB3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682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61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47D35-85E3-694F-ACA4-B3DEFB0D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LMS Amadeus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madeus" descr="Graphical user interface, application, websit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92F206E-B253-8F4B-A505-5C135D411B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7018" y="390832"/>
            <a:ext cx="7230582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5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2416"/>
          <a:stretch/>
        </p:blipFill>
        <p:spPr>
          <a:xfrm>
            <a:off x="6421035" y="1025992"/>
            <a:ext cx="5129784" cy="48060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8">
            <a:extLst>
              <a:ext uri="{FF2B5EF4-FFF2-40B4-BE49-F238E27FC236}">
                <a16:creationId xmlns:a16="http://schemas.microsoft.com/office/drawing/2014/main" id="{0FB9ECCD-68F5-5D4A-9AEB-980A2BFCE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2416"/>
          <a:stretch/>
        </p:blipFill>
        <p:spPr>
          <a:xfrm>
            <a:off x="641180" y="1199740"/>
            <a:ext cx="5129784" cy="44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r="-3" b="-3"/>
          <a:stretch/>
        </p:blipFill>
        <p:spPr>
          <a:xfrm>
            <a:off x="626245" y="321734"/>
            <a:ext cx="5088677" cy="29051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7" r="11289"/>
          <a:stretch/>
        </p:blipFill>
        <p:spPr>
          <a:xfrm>
            <a:off x="457201" y="4005250"/>
            <a:ext cx="5426764" cy="20122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r="1" b="15899"/>
          <a:stretch/>
        </p:blipFill>
        <p:spPr>
          <a:xfrm>
            <a:off x="6308034" y="876586"/>
            <a:ext cx="5426764" cy="4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7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4600" kern="120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Banco de dados projetado para LA e EDM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RAMOS, Jorge Luis Cavalcanti et al. Analisando Fatores que Afetam o Desempenho de Estudantes Iniciantes em um Curso a Distância. In: </a:t>
            </a:r>
            <a:r>
              <a:rPr lang="en-US"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Anais do Simpósio Brasileiro de Informática na Educação</a:t>
            </a:r>
            <a:r>
              <a:rPr 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2014. p. 99.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mapeamento_variaveis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110"/>
          <a:stretch/>
        </p:blipFill>
        <p:spPr>
          <a:xfrm>
            <a:off x="5922492" y="1644356"/>
            <a:ext cx="5536001" cy="35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ED42-C5F2-4C41-B4D9-CF183DC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/>
              <a:t>Licença software livre e público e soberania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DDA-1B31-0B4B-8615-7D73A2E80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>
                <a:effectLst/>
              </a:rPr>
              <a:t>Ele garante, entre outras coisas, a proteção legal dos autores sobre o código produzido, dos agentes envolvidos no que se refere ao processo de uso, distribuição e comercialização da marca associada a esse produto. Sabe-se que o software desenvolvido por instituições de direito público é por natureza um bem público, para os quais existem legislação específica. A união da premissa de que o software é um bem público com a percepção de que a disponibilização (amparada pela lei) de um software pelo setor público extrapola o universo do código livre estabeleceu a primeira base para o conceito de software público, cujo mote principal é a manifestação do interesse público por determinada solução. O esforço empregado foi reconhecido em abril de 2007, quando fomos convidados a integrar o Portal do Software Público Brasileiro – PSPB, administrado pelo Ministério do Planejamento. Fazer parte do PSPB significa ser distribuído sob um tipo de licença equivalente a GPL2 e ser regido nacionalmente pela Lei dos Bens Públicos (ver: </a:t>
            </a:r>
            <a:r>
              <a:rPr lang="pt-BR">
                <a:hlinkClick r:id="rId2"/>
              </a:rPr>
              <a:t>https://youtu.be/o8NPllzkFhE</a:t>
            </a:r>
            <a:r>
              <a:rPr lang="pt-BR">
                <a:effectLst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46993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http://</a:t>
            </a: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openredu.org</a:t>
            </a:r>
          </a:p>
        </p:txBody>
      </p:sp>
      <p:pic>
        <p:nvPicPr>
          <p:cNvPr id="21" name="Picture Placeholder 13" descr="we-are-open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-5" b="-5"/>
          <a:stretch/>
        </p:blipFill>
        <p:spPr>
          <a:xfrm>
            <a:off x="320040" y="860079"/>
            <a:ext cx="3425609" cy="2892940"/>
          </a:xfrm>
          <a:prstGeom prst="rect">
            <a:avLst/>
          </a:prstGeom>
        </p:spPr>
      </p:pic>
      <p:pic>
        <p:nvPicPr>
          <p:cNvPr id="23" name="Picture Placeholder 16" descr="caneca_cap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3332" b="5"/>
          <a:stretch/>
        </p:blipFill>
        <p:spPr>
          <a:xfrm>
            <a:off x="4385729" y="858625"/>
            <a:ext cx="3433324" cy="289584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10" descr="banner_cap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 r="1" b="21231"/>
          <a:stretch/>
        </p:blipFill>
        <p:spPr>
          <a:xfrm>
            <a:off x="8449725" y="1083385"/>
            <a:ext cx="3423916" cy="249095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/>
          <p:cNvSpPr txBox="1">
            <a:spLocks/>
          </p:cNvSpPr>
          <p:nvPr/>
        </p:nvSpPr>
        <p:spPr>
          <a:xfrm>
            <a:off x="1982788" y="4267201"/>
            <a:ext cx="6477000" cy="5667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987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526" y="685801"/>
            <a:ext cx="3228738" cy="14547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>
                <a:solidFill>
                  <a:srgbClr val="595959"/>
                </a:solidFill>
              </a:rPr>
              <a:t>Rede social educativa Openredu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526" y="2427382"/>
            <a:ext cx="3228738" cy="36810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595959"/>
                </a:solidFill>
              </a:rPr>
              <a:t>Investimento</a:t>
            </a:r>
            <a:r>
              <a:rPr lang="en-US" sz="2000" dirty="0">
                <a:solidFill>
                  <a:srgbClr val="595959"/>
                </a:solidFill>
              </a:rPr>
              <a:t> &gt; R$ 2.000.00,00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595959"/>
                </a:solidFill>
              </a:rPr>
              <a:t>Início</a:t>
            </a:r>
            <a:r>
              <a:rPr lang="en-US" sz="2000" dirty="0">
                <a:solidFill>
                  <a:srgbClr val="595959"/>
                </a:solidFill>
              </a:rPr>
              <a:t>: 2010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595959"/>
                </a:solidFill>
              </a:rPr>
              <a:t>Capacidade</a:t>
            </a:r>
            <a:r>
              <a:rPr lang="en-US" sz="2000" dirty="0">
                <a:solidFill>
                  <a:srgbClr val="595959"/>
                </a:solidFill>
              </a:rPr>
              <a:t> 700.000 (35.000)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595959"/>
                </a:solidFill>
              </a:rPr>
              <a:t>Coordenação</a:t>
            </a:r>
            <a:r>
              <a:rPr lang="en-US" sz="2000" dirty="0">
                <a:solidFill>
                  <a:srgbClr val="595959"/>
                </a:solidFill>
              </a:rPr>
              <a:t>: UFPE</a:t>
            </a:r>
          </a:p>
        </p:txBody>
      </p:sp>
      <p:pic>
        <p:nvPicPr>
          <p:cNvPr id="2" name="Content Placeholder 1" descr="figura-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847"/>
          <a:stretch/>
        </p:blipFill>
        <p:spPr>
          <a:xfrm>
            <a:off x="5456274" y="937732"/>
            <a:ext cx="2938131" cy="4982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r="-2" b="-2"/>
          <a:stretch/>
        </p:blipFill>
        <p:spPr>
          <a:xfrm>
            <a:off x="8558383" y="925003"/>
            <a:ext cx="2953135" cy="50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38444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Adoção de gênero digital que elimina problemas de comunicação de fóruns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457" y="2826284"/>
            <a:ext cx="3759198" cy="31839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GOMES, Alex Sandro; ROLIM, Ana Luiza; SOUZA, Flávia Veloso Costa. PLATAFORMA SOCIAL EDUCACIONAL NAS NUVENS: VANTAGENS DO USO E COLABORAÇAO. </a:t>
            </a:r>
            <a:r>
              <a:rPr lang="en-US" sz="2000" b="1">
                <a:effectLst/>
              </a:rPr>
              <a:t>18° CIAED Congresso Internacional ABED de EaD</a:t>
            </a:r>
            <a:r>
              <a:rPr lang="en-US" sz="2000">
                <a:effectLst/>
              </a:rPr>
              <a:t>, At São Luiz, MA, 2012.</a:t>
            </a:r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FF9A0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Content Placeholder 5" descr="figura-1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"/>
          <a:stretch/>
        </p:blipFill>
        <p:spPr>
          <a:xfrm>
            <a:off x="7308214" y="438460"/>
            <a:ext cx="4424865" cy="5960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9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C98EE-E90D-4080-A2AE-A1FEBE99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pt-BR" dirty="0"/>
              <a:t>O que esta ilustração nos faz pensar?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D0220F-8225-4F72-BDD0-F9E76582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39" y="1036486"/>
            <a:ext cx="8101922" cy="58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4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370ABA-38AF-AB4B-98EF-CD96C0E8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Licença de uso GNU GPL</a:t>
            </a:r>
            <a:endParaRPr lang="pt-BR" sz="400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6C873-5C6B-2A4A-8BC4-F0F4A28C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/>
              <a:t>A Licença GNU GPL (Licença Pública Geral) é a licença mais conhecida e utilizada para licenciamento de software no mundo. Ela oferece ao autor do produto a possibilidade de lançar seus respectivos sistemas de maneira a não vetar a cópia, a utilização, a alteração e a distribuição por qualquer outro que deseje manipulá-los. A licença foi originalmente escrita por Richard Stallman, da Free Software Foundation (FSF: http://www.fsf.org/), para o Projeto GNU (http://www.gnu.org/). Esse modelo de licença vem sendo atualizado desde a sua criação, em 1989. Em 1991, foi publicada a versão 2. Atualmente já existem 3 versões da GNU GPL. A licença </a:t>
            </a:r>
            <a:r>
              <a:rPr lang="en-US" sz="1700">
                <a:hlinkClick r:id="rId2"/>
              </a:rPr>
              <a:t>GNU GPL</a:t>
            </a:r>
            <a:r>
              <a:rPr lang="en-US" sz="1700"/>
              <a:t> baseia-se em </a:t>
            </a:r>
            <a:r>
              <a:rPr lang="en-US" sz="1700">
                <a:hlinkClick r:id="rId3"/>
              </a:rPr>
              <a:t>4 liberdades</a:t>
            </a:r>
            <a:r>
              <a:rPr lang="en-US" sz="1700"/>
              <a:t>:</a:t>
            </a:r>
          </a:p>
          <a:p>
            <a:pPr lvl="1"/>
            <a:r>
              <a:rPr lang="en-US" sz="1700"/>
              <a:t>A liberdade de executar o programa para qualquer propósito;</a:t>
            </a:r>
          </a:p>
          <a:p>
            <a:pPr lvl="1"/>
            <a:r>
              <a:rPr lang="en-US" sz="1700"/>
              <a:t>A liberdade de estudar como o programa funciona e adaptá-lo para as suas necessidades;</a:t>
            </a:r>
          </a:p>
          <a:p>
            <a:pPr lvl="1"/>
            <a:r>
              <a:rPr lang="en-US" sz="1700"/>
              <a:t>A liberdade de redistribuir cópias de modo que você possa ajudar ao próximo;</a:t>
            </a:r>
          </a:p>
          <a:p>
            <a:pPr lvl="1"/>
            <a:r>
              <a:rPr lang="en-US" sz="1700"/>
              <a:t>A liberdade de aperfeiçoar o programa e liberar os seus aperfeiçoamentos, de modo que toda a comunidade se beneficie dele.</a:t>
            </a:r>
          </a:p>
        </p:txBody>
      </p:sp>
    </p:spTree>
    <p:extLst>
      <p:ext uri="{BB962C8B-B14F-4D97-AF65-F5344CB8AC3E}">
        <p14:creationId xmlns:p14="http://schemas.microsoft.com/office/powerpoint/2010/main" val="360340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Comunidade</a:t>
            </a:r>
            <a:r>
              <a:rPr lang="en-US" sz="3700" dirty="0"/>
              <a:t> Openredu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10390" y="2630161"/>
            <a:ext cx="3738780" cy="35468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>
                <a:hlinkClick r:id="rId2"/>
              </a:rPr>
              <a:t>http://openredu.org</a:t>
            </a:r>
            <a:r>
              <a:rPr lang="en-US" sz="2000" b="1"/>
              <a:t> [oficial]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http://forum.openredu.org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hlinkClick r:id="rId4"/>
              </a:rPr>
              <a:t>http://help.openredu.org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hlinkClick r:id="rId5"/>
              </a:rPr>
              <a:t>http://developers.openredu.org</a:t>
            </a:r>
            <a:r>
              <a:rPr lang="en-US" sz="2000"/>
              <a:t> 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23257" b="-2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17729-ECB2-2440-BD64-5144141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Redu.Digital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9" name="Google Shape;59;g8cf8ab28d0_0_571"/>
          <p:cNvPicPr preferRelativeResize="0"/>
          <p:nvPr/>
        </p:nvPicPr>
        <p:blipFill rotWithShape="1">
          <a:blip r:embed="rId3"/>
          <a:stretch/>
        </p:blipFill>
        <p:spPr>
          <a:xfrm>
            <a:off x="478535" y="455676"/>
            <a:ext cx="11327549" cy="4389425"/>
          </a:xfrm>
          <a:prstGeom prst="rect">
            <a:avLst/>
          </a:prstGeom>
          <a:noFill/>
        </p:spPr>
      </p:pic>
      <p:sp>
        <p:nvSpPr>
          <p:cNvPr id="62" name="Google Shape;62;g8cf8ab28d0_0_571"/>
          <p:cNvSpPr/>
          <p:nvPr/>
        </p:nvSpPr>
        <p:spPr>
          <a:xfrm>
            <a:off x="11392000" y="6223867"/>
            <a:ext cx="800000" cy="6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4. Prática Docente</a:t>
            </a:r>
          </a:p>
        </p:txBody>
      </p:sp>
    </p:spTree>
    <p:extLst>
      <p:ext uri="{BB962C8B-B14F-4D97-AF65-F5344CB8AC3E}">
        <p14:creationId xmlns:p14="http://schemas.microsoft.com/office/powerpoint/2010/main" val="217999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ac8e0f028_0_0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8" name="Google Shape;338;gdac8e0f028_0_0"/>
          <p:cNvGrpSpPr/>
          <p:nvPr/>
        </p:nvGrpSpPr>
        <p:grpSpPr>
          <a:xfrm>
            <a:off x="82" y="1216597"/>
            <a:ext cx="731548" cy="673456"/>
            <a:chOff x="3940602" y="308034"/>
            <a:chExt cx="2116748" cy="3429000"/>
          </a:xfrm>
        </p:grpSpPr>
        <p:sp>
          <p:nvSpPr>
            <p:cNvPr id="339" name="Google Shape;339;gdac8e0f028_0_0"/>
            <p:cNvSpPr/>
            <p:nvPr/>
          </p:nvSpPr>
          <p:spPr>
            <a:xfrm>
              <a:off x="3940602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dac8e0f028_0_0"/>
            <p:cNvSpPr/>
            <p:nvPr/>
          </p:nvSpPr>
          <p:spPr>
            <a:xfrm>
              <a:off x="4715626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dac8e0f028_0_0"/>
            <p:cNvSpPr/>
            <p:nvPr/>
          </p:nvSpPr>
          <p:spPr>
            <a:xfrm>
              <a:off x="5490650" y="308034"/>
              <a:ext cx="566700" cy="3429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gdac8e0f028_0_0"/>
          <p:cNvSpPr/>
          <p:nvPr/>
        </p:nvSpPr>
        <p:spPr>
          <a:xfrm>
            <a:off x="640079" y="613954"/>
            <a:ext cx="10907400" cy="189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dac8e0f028_0_0"/>
          <p:cNvSpPr txBox="1">
            <a:spLocks noGrp="1"/>
          </p:cNvSpPr>
          <p:nvPr>
            <p:ph type="title"/>
          </p:nvPr>
        </p:nvSpPr>
        <p:spPr>
          <a:xfrm>
            <a:off x="1043631" y="809898"/>
            <a:ext cx="9942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/>
              <a:t>Prática Docente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dac8e0f028_0_0"/>
          <p:cNvSpPr txBox="1"/>
          <p:nvPr/>
        </p:nvSpPr>
        <p:spPr>
          <a:xfrm>
            <a:off x="1044225" y="1727875"/>
            <a:ext cx="9941400" cy="4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8544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abordagem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pedagógica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impacta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escolha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AVA (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Aprendizagem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Social).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8544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Char char="•"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sempre as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funcionalidades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requeridas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estão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disponíveis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AVA “que se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004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abordagem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pedagógica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suscitar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funcionalidades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até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mesmo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um novo AVA.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5" name="Google Shape;345;gdac8e0f028_0_0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tapas da metodologia INTERA (Desenvolvimento de Objetos de Aprendizagem)">
            <a:extLst>
              <a:ext uri="{FF2B5EF4-FFF2-40B4-BE49-F238E27FC236}">
                <a16:creationId xmlns:a16="http://schemas.microsoft.com/office/drawing/2014/main" id="{D2955F57-D694-4F79-9038-B7353BAC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78" y="599878"/>
            <a:ext cx="5420412" cy="53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799AE6A-DC60-4394-B5F2-E9B5A77364DD}"/>
              </a:ext>
            </a:extLst>
          </p:cNvPr>
          <p:cNvSpPr txBox="1"/>
          <p:nvPr/>
        </p:nvSpPr>
        <p:spPr>
          <a:xfrm>
            <a:off x="6966302" y="2613825"/>
            <a:ext cx="4198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393939"/>
                </a:solidFill>
                <a:effectLst/>
                <a:latin typeface="Lato"/>
              </a:rPr>
              <a:t>Figura 3 – Etapas da metodologia INTERA (Desenvolvimento de Objetos de Aprendizagem)</a:t>
            </a:r>
          </a:p>
        </p:txBody>
      </p:sp>
    </p:spTree>
    <p:extLst>
      <p:ext uri="{BB962C8B-B14F-4D97-AF65-F5344CB8AC3E}">
        <p14:creationId xmlns:p14="http://schemas.microsoft.com/office/powerpoint/2010/main" val="255641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tapas de um modelo de Prática Docente Simplificado ">
            <a:extLst>
              <a:ext uri="{FF2B5EF4-FFF2-40B4-BE49-F238E27FC236}">
                <a16:creationId xmlns:a16="http://schemas.microsoft.com/office/drawing/2014/main" id="{A2D1D92C-07FF-4BDB-A329-4CD78224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92" y="1192432"/>
            <a:ext cx="66770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39ED7DF-0824-4F85-BBD5-19A8225AE95C}"/>
              </a:ext>
            </a:extLst>
          </p:cNvPr>
          <p:cNvSpPr txBox="1"/>
          <p:nvPr/>
        </p:nvSpPr>
        <p:spPr>
          <a:xfrm>
            <a:off x="2809494" y="50956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393939"/>
                </a:solidFill>
                <a:effectLst/>
                <a:latin typeface="Lato"/>
              </a:rPr>
              <a:t>Figura 4 – Etapas de um modelo de Prática Docente Simplificado</a:t>
            </a:r>
          </a:p>
        </p:txBody>
      </p:sp>
    </p:spTree>
    <p:extLst>
      <p:ext uri="{BB962C8B-B14F-4D97-AF65-F5344CB8AC3E}">
        <p14:creationId xmlns:p14="http://schemas.microsoft.com/office/powerpoint/2010/main" val="408278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5. Planejamento</a:t>
            </a:r>
          </a:p>
        </p:txBody>
      </p:sp>
    </p:spTree>
    <p:extLst>
      <p:ext uri="{BB962C8B-B14F-4D97-AF65-F5344CB8AC3E}">
        <p14:creationId xmlns:p14="http://schemas.microsoft.com/office/powerpoint/2010/main" val="2585956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Representação da hierarquia de Unidades de Aprendizagem">
            <a:extLst>
              <a:ext uri="{FF2B5EF4-FFF2-40B4-BE49-F238E27FC236}">
                <a16:creationId xmlns:a16="http://schemas.microsoft.com/office/drawing/2014/main" id="{3B1831F0-7210-9B47-A873-59CC065AC0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7984" y="643467"/>
            <a:ext cx="7616031" cy="47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98AD18-54F8-49B0-98FB-706ED35E92A4}"/>
              </a:ext>
            </a:extLst>
          </p:cNvPr>
          <p:cNvSpPr txBox="1"/>
          <p:nvPr/>
        </p:nvSpPr>
        <p:spPr>
          <a:xfrm>
            <a:off x="2920180" y="55682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393939"/>
                </a:solidFill>
                <a:effectLst/>
                <a:latin typeface="Lato"/>
              </a:rPr>
              <a:t>Figura 5 – Representação da hierarquia de Unidades de Aprendizagem</a:t>
            </a:r>
          </a:p>
        </p:txBody>
      </p:sp>
    </p:spTree>
    <p:extLst>
      <p:ext uri="{BB962C8B-B14F-4D97-AF65-F5344CB8AC3E}">
        <p14:creationId xmlns:p14="http://schemas.microsoft.com/office/powerpoint/2010/main" val="260680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6.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301197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DCB03E-594A-4B7C-9F7C-1ABBE84D7410}"/>
              </a:ext>
            </a:extLst>
          </p:cNvPr>
          <p:cNvGrpSpPr/>
          <p:nvPr/>
        </p:nvGrpSpPr>
        <p:grpSpPr>
          <a:xfrm>
            <a:off x="1566677" y="1028276"/>
            <a:ext cx="9058646" cy="5571067"/>
            <a:chOff x="1566677" y="425026"/>
            <a:chExt cx="9058646" cy="5571067"/>
          </a:xfrm>
        </p:grpSpPr>
        <p:pic>
          <p:nvPicPr>
            <p:cNvPr id="1026" name="Picture 2" descr="Mapa Mental deste capítulo">
              <a:extLst>
                <a:ext uri="{FF2B5EF4-FFF2-40B4-BE49-F238E27FC236}">
                  <a16:creationId xmlns:a16="http://schemas.microsoft.com/office/drawing/2014/main" id="{C2A60C2A-F110-40FF-A4EC-ECB630834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6677" y="425026"/>
              <a:ext cx="9058646" cy="557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C461A6C7-E896-4184-A049-F2BD3880EDDC}"/>
                </a:ext>
              </a:extLst>
            </p:cNvPr>
            <p:cNvSpPr/>
            <p:nvPr/>
          </p:nvSpPr>
          <p:spPr>
            <a:xfrm>
              <a:off x="1566677" y="425026"/>
              <a:ext cx="1689603" cy="57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2830AD08-275B-46AB-86AE-B3BC58CE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Mapa mental do capítulo</a:t>
            </a:r>
          </a:p>
        </p:txBody>
      </p:sp>
    </p:spTree>
    <p:extLst>
      <p:ext uri="{BB962C8B-B14F-4D97-AF65-F5344CB8AC3E}">
        <p14:creationId xmlns:p14="http://schemas.microsoft.com/office/powerpoint/2010/main" val="3702640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ágina do Ambiente Virtual de Aprendizagem com um curso criado">
            <a:extLst>
              <a:ext uri="{FF2B5EF4-FFF2-40B4-BE49-F238E27FC236}">
                <a16:creationId xmlns:a16="http://schemas.microsoft.com/office/drawing/2014/main" id="{1E027819-D4C8-3445-BCB1-796F48DC69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806"/>
          <a:stretch/>
        </p:blipFill>
        <p:spPr bwMode="auto">
          <a:xfrm>
            <a:off x="466343" y="448055"/>
            <a:ext cx="9180576" cy="59527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8566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68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D9370-653D-5C4F-BAB7-F346D7EA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Estruturação do Plano de Aulas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onteúdo programático da disciplina">
            <a:extLst>
              <a:ext uri="{FF2B5EF4-FFF2-40B4-BE49-F238E27FC236}">
                <a16:creationId xmlns:a16="http://schemas.microsoft.com/office/drawing/2014/main" id="{00AC6F07-00AF-6747-8B80-6C97DCC0AD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690128"/>
            <a:ext cx="6780700" cy="5475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0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A2DF9-2F63-C64C-B9E5-3C9C3151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Inclusão dos Participantes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oordenação de permissões para os participantes de um ambiente de ensino">
            <a:extLst>
              <a:ext uri="{FF2B5EF4-FFF2-40B4-BE49-F238E27FC236}">
                <a16:creationId xmlns:a16="http://schemas.microsoft.com/office/drawing/2014/main" id="{ECB87F26-5A8C-224A-95B7-19F92EE9C2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762402"/>
            <a:ext cx="6553545" cy="5341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65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7. Realização do Curso</a:t>
            </a:r>
          </a:p>
        </p:txBody>
      </p:sp>
    </p:spTree>
    <p:extLst>
      <p:ext uri="{BB962C8B-B14F-4D97-AF65-F5344CB8AC3E}">
        <p14:creationId xmlns:p14="http://schemas.microsoft.com/office/powerpoint/2010/main" val="130590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522810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2831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Simplicidade de uso e de formação de professores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2831" y="2630161"/>
            <a:ext cx="3738780" cy="35468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effectLst/>
              </a:rPr>
              <a:t>JOÃO, </a:t>
            </a:r>
            <a:r>
              <a:rPr lang="en-US" sz="2000" dirty="0" err="1">
                <a:effectLst/>
              </a:rPr>
              <a:t>Mattar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Fóruns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discussão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educação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à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distância</a:t>
            </a:r>
            <a:r>
              <a:rPr lang="en-US" sz="2000" dirty="0">
                <a:effectLst/>
              </a:rPr>
              <a:t>: Moodle, Facebook e Redu. </a:t>
            </a:r>
            <a:r>
              <a:rPr lang="en-US" sz="2000" b="1" dirty="0" err="1">
                <a:effectLst/>
              </a:rPr>
              <a:t>Tecnologia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Educacional</a:t>
            </a:r>
            <a:r>
              <a:rPr lang="en-US" sz="2000" dirty="0">
                <a:effectLst/>
              </a:rPr>
              <a:t>, p. 6-17, 2013.</a:t>
            </a:r>
            <a:r>
              <a:rPr lang="en-US" sz="2000" dirty="0"/>
              <a:t>IEEE </a:t>
            </a:r>
          </a:p>
          <a:p>
            <a:r>
              <a:rPr lang="en-US" sz="2000" dirty="0">
                <a:effectLst/>
              </a:rPr>
              <a:t>RODRIGUES, Rodrigo </a:t>
            </a:r>
            <a:r>
              <a:rPr lang="en-US" sz="2000" dirty="0" err="1">
                <a:effectLst/>
              </a:rPr>
              <a:t>Lins</a:t>
            </a:r>
            <a:r>
              <a:rPr lang="en-US" sz="2000" dirty="0">
                <a:effectLst/>
              </a:rPr>
              <a:t> et al. Discovery engagement patterns MOOCs through cluster analysis. </a:t>
            </a:r>
            <a:r>
              <a:rPr lang="en-US" sz="2000" b="1" dirty="0">
                <a:effectLst/>
              </a:rPr>
              <a:t>IEEE Latin America Transactions</a:t>
            </a:r>
            <a:r>
              <a:rPr lang="en-US" sz="2000" dirty="0">
                <a:effectLst/>
              </a:rPr>
              <a:t>, v. 14, n. 9, p. 4129-4135, 2016.</a:t>
            </a:r>
            <a:endParaRPr lang="en-US" sz="2000" dirty="0"/>
          </a:p>
        </p:txBody>
      </p:sp>
      <p:pic>
        <p:nvPicPr>
          <p:cNvPr id="5" name="Content Placeholder 4" descr="Captura de Tela 2012-03-28 às 00.48.4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734"/>
          <a:stretch/>
        </p:blipFill>
        <p:spPr>
          <a:xfrm>
            <a:off x="479278" y="484633"/>
            <a:ext cx="6542215" cy="5888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92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8. Avaliação e Acompanhamento</a:t>
            </a:r>
          </a:p>
        </p:txBody>
      </p:sp>
    </p:spTree>
    <p:extLst>
      <p:ext uri="{BB962C8B-B14F-4D97-AF65-F5344CB8AC3E}">
        <p14:creationId xmlns:p14="http://schemas.microsoft.com/office/powerpoint/2010/main" val="9656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A8A72-400C-204E-A997-C913C371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Avaliação da Aprendizagem</a:t>
            </a: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Tela de realização de uma avaliação na rede social educativa Openredu">
            <a:extLst>
              <a:ext uri="{FF2B5EF4-FFF2-40B4-BE49-F238E27FC236}">
                <a16:creationId xmlns:a16="http://schemas.microsoft.com/office/drawing/2014/main" id="{BC3DE0EF-CF50-194A-95D9-06CE28071B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918977"/>
            <a:ext cx="6780700" cy="50177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1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02399-77C8-F34D-923C-03D00FB6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>
            <a:normAutofit/>
          </a:bodyPr>
          <a:lstStyle/>
          <a:p>
            <a:r>
              <a:rPr lang="en-US" sz="4000" b="1"/>
              <a:t>Instrumentos de Avaliação</a:t>
            </a:r>
            <a:endParaRPr lang="pt-BR" sz="4000"/>
          </a:p>
        </p:txBody>
      </p: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57D1AD4B-64C4-4E6B-974A-42838E8A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90" y="2630161"/>
            <a:ext cx="3738780" cy="354680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7170" name="Picture 2" descr="Tela de cadastramento de uma avaliação na rede social educativa Openredu">
            <a:extLst>
              <a:ext uri="{FF2B5EF4-FFF2-40B4-BE49-F238E27FC236}">
                <a16:creationId xmlns:a16="http://schemas.microsoft.com/office/drawing/2014/main" id="{DF0F6D6B-B679-7747-BBCE-0389EAED9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263"/>
          <a:stretch/>
        </p:blipFill>
        <p:spPr bwMode="auto">
          <a:xfrm>
            <a:off x="5170507" y="484633"/>
            <a:ext cx="6542215" cy="58887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16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16CE7C-CE0A-4AAF-B9EF-B8954E21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Avaliação da Aprendizagem</a:t>
            </a:r>
            <a:br>
              <a:rPr lang="en-US" sz="33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Tela de realização de uma avaliação na rede social educativa Openredu">
            <a:extLst>
              <a:ext uri="{FF2B5EF4-FFF2-40B4-BE49-F238E27FC236}">
                <a16:creationId xmlns:a16="http://schemas.microsoft.com/office/drawing/2014/main" id="{4224691F-9437-4063-9A1F-B61BD3F0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7586" y="918976"/>
            <a:ext cx="7322651" cy="541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85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16CE7C-CE0A-4AAF-B9EF-B8954E21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3" y="1967266"/>
            <a:ext cx="3274474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Acompanhamento</a:t>
            </a:r>
            <a:r>
              <a:rPr lang="en-US" sz="33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da </a:t>
            </a:r>
            <a:r>
              <a:rPr lang="en-US" sz="33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Aprendizagem</a:t>
            </a:r>
            <a:br>
              <a:rPr lang="en-US" sz="33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Tela com o resumo dos resultados de uma avaliação">
            <a:extLst>
              <a:ext uri="{FF2B5EF4-FFF2-40B4-BE49-F238E27FC236}">
                <a16:creationId xmlns:a16="http://schemas.microsoft.com/office/drawing/2014/main" id="{3C6DCBA7-D284-4608-B32F-662D67A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23" y="424655"/>
            <a:ext cx="5360877" cy="66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2F1129-D783-49CF-B860-F5040502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54391"/>
            <a:ext cx="7047923" cy="51449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6420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16CE7C-CE0A-4AAF-B9EF-B8954E21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782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Mediação</a:t>
            </a:r>
            <a:r>
              <a:rPr lang="en-US" sz="33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da </a:t>
            </a:r>
            <a:r>
              <a:rPr lang="en-US" sz="33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Aprendizagem</a:t>
            </a:r>
            <a:br>
              <a:rPr lang="en-US" sz="33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omentário no recurso disponibilizado pelo professor">
            <a:extLst>
              <a:ext uri="{FF2B5EF4-FFF2-40B4-BE49-F238E27FC236}">
                <a16:creationId xmlns:a16="http://schemas.microsoft.com/office/drawing/2014/main" id="{62E69DEC-8978-43D1-BAA9-60D81886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26" y="1324632"/>
            <a:ext cx="7419975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29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itos pontos de interrogação num fundo preto">
            <a:extLst>
              <a:ext uri="{FF2B5EF4-FFF2-40B4-BE49-F238E27FC236}">
                <a16:creationId xmlns:a16="http://schemas.microsoft.com/office/drawing/2014/main" id="{6EBBA774-EADF-4BD8-9AC3-7B21E70E4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56085-EA7B-BB4F-8E18-8CA21078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Problemas de pesquisa</a:t>
            </a:r>
          </a:p>
        </p:txBody>
      </p:sp>
    </p:spTree>
    <p:extLst>
      <p:ext uri="{BB962C8B-B14F-4D97-AF65-F5344CB8AC3E}">
        <p14:creationId xmlns:p14="http://schemas.microsoft.com/office/powerpoint/2010/main" val="91599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“This analytic orientation inspires four key shifts in our approach to HCI4D efforts: </a:t>
            </a:r>
            <a:r>
              <a:rPr lang="en-US" b="1" dirty="0"/>
              <a:t>generative models of culture, development as a historical program, uneven economic relations, and cultural epistemologies</a:t>
            </a:r>
            <a:r>
              <a:rPr lang="en-US" dirty="0"/>
              <a:t>.”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IRANI, Lilly et al. Postcolonial computing: a lens on design and development. In: </a:t>
            </a:r>
            <a:r>
              <a:rPr lang="en-US" b="1" dirty="0"/>
              <a:t>Proceedings of the SIGCHI conference on human factors in computing systems</a:t>
            </a:r>
            <a:r>
              <a:rPr lang="en-US" dirty="0"/>
              <a:t>. ACM, 2010. p. 1311-1320.</a:t>
            </a:r>
          </a:p>
        </p:txBody>
      </p:sp>
    </p:spTree>
    <p:extLst>
      <p:ext uri="{BB962C8B-B14F-4D97-AF65-F5344CB8AC3E}">
        <p14:creationId xmlns:p14="http://schemas.microsoft.com/office/powerpoint/2010/main" val="478150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75A0A-0091-4244-97D5-37DC92A3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Ruídos à comunicação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531DF7D-990C-C44A-9BB9-4BC7CC61D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218" y="467208"/>
            <a:ext cx="692816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6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beça de um baixo">
            <a:extLst>
              <a:ext uri="{FF2B5EF4-FFF2-40B4-BE49-F238E27FC236}">
                <a16:creationId xmlns:a16="http://schemas.microsoft.com/office/drawing/2014/main" id="{E9C9DB69-BD0E-4675-B689-1923CD64B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7" b="923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36175-E2FB-764B-8A4A-DB307266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Improvisações</a:t>
            </a:r>
          </a:p>
        </p:txBody>
      </p:sp>
    </p:spTree>
    <p:extLst>
      <p:ext uri="{BB962C8B-B14F-4D97-AF65-F5344CB8AC3E}">
        <p14:creationId xmlns:p14="http://schemas.microsoft.com/office/powerpoint/2010/main" val="4127807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Mental deste capítulo">
            <a:extLst>
              <a:ext uri="{FF2B5EF4-FFF2-40B4-BE49-F238E27FC236}">
                <a16:creationId xmlns:a16="http://schemas.microsoft.com/office/drawing/2014/main" id="{C2A60C2A-F110-40FF-A4EC-ECB63083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677" y="643466"/>
            <a:ext cx="9058646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4409624-F557-493B-9105-1AECEA1F08B5}"/>
              </a:ext>
            </a:extLst>
          </p:cNvPr>
          <p:cNvSpPr txBox="1"/>
          <p:nvPr/>
        </p:nvSpPr>
        <p:spPr>
          <a:xfrm>
            <a:off x="4188542" y="6214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393939"/>
                </a:solidFill>
                <a:effectLst/>
                <a:latin typeface="Lato"/>
              </a:rPr>
              <a:t>Figura 25 – Mapa mental do capítulo</a:t>
            </a:r>
          </a:p>
        </p:txBody>
      </p:sp>
    </p:spTree>
    <p:extLst>
      <p:ext uri="{BB962C8B-B14F-4D97-AF65-F5344CB8AC3E}">
        <p14:creationId xmlns:p14="http://schemas.microsoft.com/office/powerpoint/2010/main" val="358771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Ambientes Virtuais de Aprendizagem</a:t>
            </a:r>
          </a:p>
        </p:txBody>
      </p:sp>
    </p:spTree>
    <p:extLst>
      <p:ext uri="{BB962C8B-B14F-4D97-AF65-F5344CB8AC3E}">
        <p14:creationId xmlns:p14="http://schemas.microsoft.com/office/powerpoint/2010/main" val="3574672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99346-AB03-46B2-8E56-584DCE85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Ambiente Virtual de Aprendizagem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F30645-9280-4774-831D-38599EB710EF}"/>
              </a:ext>
            </a:extLst>
          </p:cNvPr>
          <p:cNvSpPr txBox="1"/>
          <p:nvPr/>
        </p:nvSpPr>
        <p:spPr>
          <a:xfrm>
            <a:off x="1045028" y="2508070"/>
            <a:ext cx="9941319" cy="3634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0" i="0" dirty="0">
                <a:effectLst/>
              </a:rPr>
              <a:t>É um software </a:t>
            </a:r>
            <a:r>
              <a:rPr lang="en-US" sz="3200" b="0" i="0" dirty="0" err="1">
                <a:effectLst/>
              </a:rPr>
              <a:t>desenvolvido</a:t>
            </a:r>
            <a:r>
              <a:rPr lang="en-US" sz="3200" b="0" i="0" dirty="0">
                <a:effectLst/>
              </a:rPr>
              <a:t> para </a:t>
            </a:r>
            <a:r>
              <a:rPr lang="en-US" sz="3200" b="0" i="0" dirty="0" err="1">
                <a:effectLst/>
              </a:rPr>
              <a:t>uso</a:t>
            </a:r>
            <a:r>
              <a:rPr lang="en-US" sz="3200" b="0" i="0" dirty="0">
                <a:effectLst/>
              </a:rPr>
              <a:t> por </a:t>
            </a:r>
            <a:r>
              <a:rPr lang="en-US" sz="3200" b="0" i="0" dirty="0" err="1">
                <a:effectLst/>
              </a:rPr>
              <a:t>meio</a:t>
            </a:r>
            <a:r>
              <a:rPr lang="en-US" sz="3200" b="0" i="0" dirty="0">
                <a:effectLst/>
              </a:rPr>
              <a:t> da Web, a </a:t>
            </a:r>
            <a:r>
              <a:rPr lang="en-US" sz="3200" b="0" i="0" dirty="0" err="1">
                <a:effectLst/>
              </a:rPr>
              <a:t>fim</a:t>
            </a:r>
            <a:r>
              <a:rPr lang="en-US" sz="3200" b="0" i="0" dirty="0">
                <a:effectLst/>
              </a:rPr>
              <a:t> de </a:t>
            </a:r>
            <a:r>
              <a:rPr lang="en-US" sz="3200" b="0" i="0" dirty="0" err="1">
                <a:effectLst/>
              </a:rPr>
              <a:t>proporcionar</a:t>
            </a:r>
            <a:r>
              <a:rPr lang="en-US" sz="3200" b="0" i="0" dirty="0">
                <a:effectLst/>
              </a:rPr>
              <a:t> </a:t>
            </a:r>
            <a:r>
              <a:rPr lang="en-US" sz="3200" b="1" i="0" dirty="0" err="1">
                <a:effectLst/>
              </a:rPr>
              <a:t>funcionalidades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envolvendo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os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principais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elementos</a:t>
            </a:r>
            <a:r>
              <a:rPr lang="en-US" sz="3200" b="0" i="0" dirty="0">
                <a:effectLst/>
              </a:rPr>
              <a:t> que </a:t>
            </a:r>
            <a:r>
              <a:rPr lang="en-US" sz="3200" b="0" i="0" dirty="0" err="1">
                <a:effectLst/>
              </a:rPr>
              <a:t>caracterizam</a:t>
            </a:r>
            <a:r>
              <a:rPr lang="en-US" sz="3200" b="0" i="0" dirty="0">
                <a:effectLst/>
              </a:rPr>
              <a:t> o </a:t>
            </a:r>
            <a:r>
              <a:rPr lang="en-US" sz="3200" b="0" i="0" dirty="0" err="1">
                <a:effectLst/>
              </a:rPr>
              <a:t>cenário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educacional</a:t>
            </a:r>
            <a:r>
              <a:rPr lang="en-US" sz="3200" b="0" i="0" dirty="0">
                <a:effectLst/>
              </a:rPr>
              <a:t>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estudante</a:t>
            </a:r>
            <a:r>
              <a:rPr lang="en-US" sz="3200" b="0" i="0" dirty="0">
                <a:effectLst/>
              </a:rPr>
              <a:t>,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</a:rPr>
              <a:t>professor,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conteúdo</a:t>
            </a:r>
            <a:r>
              <a:rPr lang="en-US" sz="3200" b="0" i="0" dirty="0">
                <a:effectLst/>
              </a:rPr>
              <a:t> e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 err="1">
                <a:effectLst/>
              </a:rPr>
              <a:t>mediação</a:t>
            </a:r>
            <a:r>
              <a:rPr lang="en-US" sz="3200" b="0" i="0" dirty="0">
                <a:effectLst/>
              </a:rPr>
              <a:t> da </a:t>
            </a:r>
            <a:r>
              <a:rPr lang="en-US" sz="3200" b="0" i="0" dirty="0" err="1">
                <a:effectLst/>
              </a:rPr>
              <a:t>aprendizagem</a:t>
            </a:r>
            <a:r>
              <a:rPr lang="en-US" sz="3200" b="0" i="0" dirty="0">
                <a:effectLst/>
              </a:rPr>
              <a:t>. </a:t>
            </a:r>
            <a:endParaRPr lang="en-US" sz="32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5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99346-AB03-46B2-8E56-584DCE85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7666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Ambiente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Virtual de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Aprendizagem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F30645-9280-4774-831D-38599EB710EF}"/>
              </a:ext>
            </a:extLst>
          </p:cNvPr>
          <p:cNvSpPr txBox="1"/>
          <p:nvPr/>
        </p:nvSpPr>
        <p:spPr>
          <a:xfrm>
            <a:off x="1045028" y="2061080"/>
            <a:ext cx="9941319" cy="398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</a:rPr>
              <a:t>Um </a:t>
            </a:r>
            <a:r>
              <a:rPr lang="en-US" sz="3600" b="0" i="0" dirty="0" err="1">
                <a:effectLst/>
              </a:rPr>
              <a:t>bom</a:t>
            </a:r>
            <a:r>
              <a:rPr lang="en-US" sz="3600" b="0" i="0" dirty="0">
                <a:effectLst/>
              </a:rPr>
              <a:t> AVA </a:t>
            </a:r>
            <a:r>
              <a:rPr lang="en-US" sz="3600" b="0" i="0" dirty="0" err="1">
                <a:effectLst/>
              </a:rPr>
              <a:t>disponibiliza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diversas</a:t>
            </a:r>
            <a:r>
              <a:rPr lang="en-US" sz="3600" b="0" i="0" dirty="0">
                <a:effectLst/>
              </a:rPr>
              <a:t> </a:t>
            </a:r>
            <a:r>
              <a:rPr lang="en-US" sz="3600" b="1" i="0" dirty="0">
                <a:effectLst/>
              </a:rPr>
              <a:t>ferramentas de </a:t>
            </a:r>
            <a:r>
              <a:rPr lang="en-US" sz="3600" b="1" i="0" dirty="0" err="1">
                <a:effectLst/>
              </a:rPr>
              <a:t>comunicação</a:t>
            </a:r>
            <a:r>
              <a:rPr lang="en-US" sz="3600" b="0" i="0" dirty="0">
                <a:effectLst/>
              </a:rPr>
              <a:t>, que </a:t>
            </a:r>
            <a:r>
              <a:rPr lang="en-US" sz="3600" b="0" i="0" dirty="0" err="1">
                <a:effectLst/>
              </a:rPr>
              <a:t>podem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amplificar</a:t>
            </a:r>
            <a:r>
              <a:rPr lang="en-US" sz="3600" b="0" i="0" dirty="0">
                <a:effectLst/>
              </a:rPr>
              <a:t> a </a:t>
            </a:r>
            <a:r>
              <a:rPr lang="en-US" sz="3600" b="1" i="0" dirty="0" err="1">
                <a:effectLst/>
              </a:rPr>
              <a:t>interação</a:t>
            </a:r>
            <a:r>
              <a:rPr lang="en-US" sz="3600" b="0" i="0" dirty="0">
                <a:effectLst/>
              </a:rPr>
              <a:t> entre professor-</a:t>
            </a:r>
            <a:r>
              <a:rPr lang="en-US" sz="3600" b="0" i="0" dirty="0" err="1">
                <a:effectLst/>
              </a:rPr>
              <a:t>estudante</a:t>
            </a:r>
            <a:r>
              <a:rPr lang="en-US" sz="3600" b="0" i="0" dirty="0">
                <a:effectLst/>
              </a:rPr>
              <a:t> e </a:t>
            </a:r>
            <a:r>
              <a:rPr lang="en-US" sz="3600" b="0" i="0" dirty="0" err="1">
                <a:effectLst/>
              </a:rPr>
              <a:t>estudante-estudante</a:t>
            </a:r>
            <a:r>
              <a:rPr lang="en-US" sz="3600" b="0" i="0" dirty="0">
                <a:effectLst/>
              </a:rPr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</a:rPr>
              <a:t> Um AVA </a:t>
            </a:r>
            <a:r>
              <a:rPr lang="en-US" sz="3600" b="0" i="0" dirty="0" err="1">
                <a:effectLst/>
              </a:rPr>
              <a:t>possibilita</a:t>
            </a:r>
            <a:r>
              <a:rPr lang="en-US" sz="3600" b="0" i="0" dirty="0">
                <a:effectLst/>
              </a:rPr>
              <a:t> a </a:t>
            </a:r>
            <a:r>
              <a:rPr lang="en-US" sz="3600" b="1" i="0" dirty="0" err="1">
                <a:effectLst/>
              </a:rPr>
              <a:t>estruturação</a:t>
            </a:r>
            <a:r>
              <a:rPr lang="en-US" sz="3600" b="1" i="0" dirty="0">
                <a:effectLst/>
              </a:rPr>
              <a:t> de </a:t>
            </a:r>
            <a:r>
              <a:rPr lang="en-US" sz="3600" b="1" i="0" dirty="0" err="1">
                <a:effectLst/>
              </a:rPr>
              <a:t>cenários</a:t>
            </a:r>
            <a:r>
              <a:rPr lang="en-US" sz="3600" b="1" i="0" dirty="0">
                <a:effectLst/>
              </a:rPr>
              <a:t> de </a:t>
            </a:r>
            <a:r>
              <a:rPr lang="en-US" sz="3600" b="1" i="0" dirty="0" err="1">
                <a:effectLst/>
              </a:rPr>
              <a:t>aprendizagem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 err="1">
                <a:effectLst/>
              </a:rPr>
              <a:t>variados</a:t>
            </a:r>
            <a:r>
              <a:rPr lang="en-US" sz="3600" b="1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na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medida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em</a:t>
            </a:r>
            <a:r>
              <a:rPr lang="en-US" sz="3600" b="0" i="0" dirty="0">
                <a:effectLst/>
              </a:rPr>
              <a:t> que </a:t>
            </a:r>
            <a:r>
              <a:rPr lang="en-US" sz="3600" b="0" i="0" dirty="0" err="1">
                <a:effectLst/>
              </a:rPr>
              <a:t>permite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criar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condições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diversas</a:t>
            </a:r>
            <a:r>
              <a:rPr lang="en-US" sz="3600" b="0" i="0" dirty="0">
                <a:effectLst/>
              </a:rPr>
              <a:t> para a </a:t>
            </a:r>
            <a:r>
              <a:rPr lang="en-US" sz="3600" b="0" i="0" dirty="0" err="1">
                <a:effectLst/>
              </a:rPr>
              <a:t>aprendizagem</a:t>
            </a:r>
            <a:r>
              <a:rPr lang="en-US" sz="3600" b="0" i="0" dirty="0">
                <a:effectLst/>
              </a:rPr>
              <a:t>, </a:t>
            </a:r>
            <a:r>
              <a:rPr lang="en-US" sz="3600" b="0" i="0" dirty="0" err="1">
                <a:effectLst/>
              </a:rPr>
              <a:t>podendo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atender</a:t>
            </a:r>
            <a:r>
              <a:rPr lang="en-US" sz="3600" b="0" i="0" dirty="0">
                <a:effectLst/>
              </a:rPr>
              <a:t> a </a:t>
            </a:r>
            <a:r>
              <a:rPr lang="en-US" sz="3600" b="0" i="0" dirty="0" err="1">
                <a:effectLst/>
              </a:rPr>
              <a:t>uma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ampla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gama</a:t>
            </a:r>
            <a:r>
              <a:rPr lang="en-US" sz="3600" b="0" i="0" dirty="0">
                <a:effectLst/>
              </a:rPr>
              <a:t> de </a:t>
            </a:r>
            <a:r>
              <a:rPr lang="en-US" sz="3600" b="1" i="0" dirty="0" err="1">
                <a:effectLst/>
              </a:rPr>
              <a:t>propostas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 err="1">
                <a:effectLst/>
              </a:rPr>
              <a:t>didáticas</a:t>
            </a:r>
            <a:r>
              <a:rPr lang="en-US" sz="3600" b="0" i="0" dirty="0">
                <a:effectLst/>
              </a:rPr>
              <a:t>.</a:t>
            </a:r>
            <a:endParaRPr lang="en-US" sz="3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E24DB9-4E0C-4806-9DE3-7E3FA087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Funcionalidades</a:t>
            </a:r>
          </a:p>
        </p:txBody>
      </p:sp>
    </p:spTree>
    <p:extLst>
      <p:ext uri="{BB962C8B-B14F-4D97-AF65-F5344CB8AC3E}">
        <p14:creationId xmlns:p14="http://schemas.microsoft.com/office/powerpoint/2010/main" val="111776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ECB0-C7C1-B946-8E30-27270C2E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03FBBEB-AE02-7B4B-9C4E-B9A9B21BA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195" y="1825625"/>
            <a:ext cx="10251609" cy="4351338"/>
          </a:xfrm>
        </p:spPr>
      </p:pic>
    </p:spTree>
    <p:extLst>
      <p:ext uri="{BB962C8B-B14F-4D97-AF65-F5344CB8AC3E}">
        <p14:creationId xmlns:p14="http://schemas.microsoft.com/office/powerpoint/2010/main" val="428645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3399"/>
      </a:hlink>
      <a:folHlink>
        <a:srgbClr val="0033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1080</Words>
  <Application>Microsoft Office PowerPoint</Application>
  <PresentationFormat>Widescreen</PresentationFormat>
  <Paragraphs>77</Paragraphs>
  <Slides>45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Lato</vt:lpstr>
      <vt:lpstr>Trebuchet MS</vt:lpstr>
      <vt:lpstr>Wingdings 2</vt:lpstr>
      <vt:lpstr>Office Theme</vt:lpstr>
      <vt:lpstr>Ambientes Virtuais de Aprendizagem  para uma educação mediada por tecnologias digitais</vt:lpstr>
      <vt:lpstr>O que esta ilustração nos faz pensar?</vt:lpstr>
      <vt:lpstr>Mapa mental do capítulo</vt:lpstr>
      <vt:lpstr>Apresentação do PowerPoint</vt:lpstr>
      <vt:lpstr>1. Ambientes Virtuais de Aprendizagem</vt:lpstr>
      <vt:lpstr>Ambiente Virtual de Aprendizagem</vt:lpstr>
      <vt:lpstr>Ambiente Virtual de Aprendizagem</vt:lpstr>
      <vt:lpstr>2. Funcionalidades</vt:lpstr>
      <vt:lpstr>Apresentação do PowerPoint</vt:lpstr>
      <vt:lpstr>3.Modelos e Exemplos de AVA</vt:lpstr>
      <vt:lpstr>Apresentação do PowerPoint</vt:lpstr>
      <vt:lpstr>LMS Amadeus</vt:lpstr>
      <vt:lpstr>Apresentação do PowerPoint</vt:lpstr>
      <vt:lpstr>Apresentação do PowerPoint</vt:lpstr>
      <vt:lpstr>Banco de dados projetado para LA e EDM</vt:lpstr>
      <vt:lpstr>Licença software livre e público e soberania</vt:lpstr>
      <vt:lpstr>Apresentação do PowerPoint</vt:lpstr>
      <vt:lpstr>Rede social educativa Openredu</vt:lpstr>
      <vt:lpstr>Adoção de gênero digital que elimina problemas de comunicação de fóruns</vt:lpstr>
      <vt:lpstr>Licença de uso GNU GPL</vt:lpstr>
      <vt:lpstr>Comunidade Openredu</vt:lpstr>
      <vt:lpstr>Redu.Digital</vt:lpstr>
      <vt:lpstr>4. Prática Docente</vt:lpstr>
      <vt:lpstr>Prática Docente</vt:lpstr>
      <vt:lpstr>Apresentação do PowerPoint</vt:lpstr>
      <vt:lpstr>Apresentação do PowerPoint</vt:lpstr>
      <vt:lpstr>5. Planejamento</vt:lpstr>
      <vt:lpstr>Apresentação do PowerPoint</vt:lpstr>
      <vt:lpstr>6. Desenvolvimento</vt:lpstr>
      <vt:lpstr>Apresentação do PowerPoint</vt:lpstr>
      <vt:lpstr>Estruturação do Plano de Aulas</vt:lpstr>
      <vt:lpstr>Inclusão dos Participantes</vt:lpstr>
      <vt:lpstr>7. Realização do Curso</vt:lpstr>
      <vt:lpstr>Simplicidade de uso e de formação de professores</vt:lpstr>
      <vt:lpstr>8. Avaliação e Acompanhamento</vt:lpstr>
      <vt:lpstr>Avaliação da Aprendizagem</vt:lpstr>
      <vt:lpstr>Instrumentos de Avaliação</vt:lpstr>
      <vt:lpstr>Avaliação da Aprendizagem </vt:lpstr>
      <vt:lpstr>Acompanhamento da Aprendizagem </vt:lpstr>
      <vt:lpstr>Mediação da Aprendizagem </vt:lpstr>
      <vt:lpstr>Problemas de pesquisa</vt:lpstr>
      <vt:lpstr>Apresentação do PowerPoint</vt:lpstr>
      <vt:lpstr>Ruídos à comunicação</vt:lpstr>
      <vt:lpstr>Improvisações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Ambientes Virtuais de Aprendizagem</dc:title>
  <dc:creator>Alex Sandro Gomes</dc:creator>
  <cp:lastModifiedBy>Mariano Pimentel</cp:lastModifiedBy>
  <cp:revision>44</cp:revision>
  <dcterms:created xsi:type="dcterms:W3CDTF">2021-05-27T12:45:49Z</dcterms:created>
  <dcterms:modified xsi:type="dcterms:W3CDTF">2021-06-02T14:45:16Z</dcterms:modified>
</cp:coreProperties>
</file>