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89" r:id="rId3"/>
    <p:sldId id="280" r:id="rId4"/>
    <p:sldId id="279" r:id="rId5"/>
    <p:sldId id="282" r:id="rId6"/>
    <p:sldId id="278" r:id="rId7"/>
    <p:sldId id="285" r:id="rId8"/>
    <p:sldId id="288" r:id="rId9"/>
    <p:sldId id="283" r:id="rId10"/>
    <p:sldId id="284" r:id="rId11"/>
    <p:sldId id="287" r:id="rId12"/>
    <p:sldId id="290" r:id="rId13"/>
    <p:sldId id="397" r:id="rId14"/>
    <p:sldId id="398" r:id="rId15"/>
    <p:sldId id="399" r:id="rId16"/>
    <p:sldId id="396" r:id="rId17"/>
    <p:sldId id="259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40"/>
    <a:srgbClr val="7A0C0C"/>
    <a:srgbClr val="371937"/>
    <a:srgbClr val="172E4E"/>
    <a:srgbClr val="D480C3"/>
    <a:srgbClr val="008080"/>
    <a:srgbClr val="FFBF00"/>
    <a:srgbClr val="000000"/>
    <a:srgbClr val="523F53"/>
    <a:srgbClr val="5F33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59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39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image" Target="../media/image26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image" Target="../media/image26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F66EC0-01C0-4381-92FF-8C3F814B8A29}" type="doc">
      <dgm:prSet loTypeId="urn:microsoft.com/office/officeart/2008/layout/TitledPictureBlocks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BB4E3D15-12AF-48FA-9DCD-E19AEB29CBCD}">
      <dgm:prSet phldrT="[Texto]"/>
      <dgm:spPr>
        <a:solidFill>
          <a:srgbClr val="1CB674"/>
        </a:solidFill>
      </dgm:spPr>
      <dgm:t>
        <a:bodyPr/>
        <a:lstStyle/>
        <a:p>
          <a:pPr algn="ctr"/>
          <a:r>
            <a:rPr lang="pt-BR" b="1" dirty="0"/>
            <a:t>Autoformação</a:t>
          </a:r>
          <a:r>
            <a:rPr lang="pt-BR" b="1" baseline="30000" dirty="0"/>
            <a:t>1</a:t>
          </a:r>
        </a:p>
      </dgm:t>
    </dgm:pt>
    <dgm:pt modelId="{C8E683EA-5D64-4E0A-8F8A-211A15924048}" type="parTrans" cxnId="{D438655F-122A-42DF-AEDF-1897C58AA092}">
      <dgm:prSet/>
      <dgm:spPr/>
      <dgm:t>
        <a:bodyPr/>
        <a:lstStyle/>
        <a:p>
          <a:pPr algn="ctr"/>
          <a:endParaRPr lang="pt-BR"/>
        </a:p>
      </dgm:t>
    </dgm:pt>
    <dgm:pt modelId="{A71D5491-205F-4D81-BFFC-F00E7C483586}" type="sibTrans" cxnId="{D438655F-122A-42DF-AEDF-1897C58AA092}">
      <dgm:prSet/>
      <dgm:spPr/>
      <dgm:t>
        <a:bodyPr/>
        <a:lstStyle/>
        <a:p>
          <a:pPr algn="ctr"/>
          <a:endParaRPr lang="pt-BR"/>
        </a:p>
      </dgm:t>
    </dgm:pt>
    <dgm:pt modelId="{32CFB813-EB16-4028-B3C6-6E72BA100150}">
      <dgm:prSet phldrT="[Texto]"/>
      <dgm:spPr>
        <a:solidFill>
          <a:srgbClr val="1CB674"/>
        </a:solidFill>
      </dgm:spPr>
      <dgm:t>
        <a:bodyPr/>
        <a:lstStyle/>
        <a:p>
          <a:pPr algn="ctr"/>
          <a:r>
            <a:rPr lang="pt-BR" b="1" dirty="0"/>
            <a:t>Metaformação</a:t>
          </a:r>
          <a:r>
            <a:rPr lang="pt-BR" b="1" baseline="30000" dirty="0"/>
            <a:t>2</a:t>
          </a:r>
          <a:endParaRPr lang="pt-BR" b="1" dirty="0"/>
        </a:p>
      </dgm:t>
    </dgm:pt>
    <dgm:pt modelId="{AFDB43AC-3E8D-461D-8051-73F2E87440FE}" type="parTrans" cxnId="{108DF323-244C-4CC7-91CF-956681806902}">
      <dgm:prSet/>
      <dgm:spPr/>
      <dgm:t>
        <a:bodyPr/>
        <a:lstStyle/>
        <a:p>
          <a:pPr algn="ctr"/>
          <a:endParaRPr lang="pt-BR"/>
        </a:p>
      </dgm:t>
    </dgm:pt>
    <dgm:pt modelId="{1A3076B0-DC4F-48FE-84C7-B71582F654F3}" type="sibTrans" cxnId="{108DF323-244C-4CC7-91CF-956681806902}">
      <dgm:prSet/>
      <dgm:spPr/>
      <dgm:t>
        <a:bodyPr/>
        <a:lstStyle/>
        <a:p>
          <a:pPr algn="ctr"/>
          <a:endParaRPr lang="pt-BR"/>
        </a:p>
      </dgm:t>
    </dgm:pt>
    <dgm:pt modelId="{A9A68691-2F49-49D0-A1BF-406B0A598024}">
      <dgm:prSet phldrT="[Texto]"/>
      <dgm:spPr>
        <a:solidFill>
          <a:srgbClr val="1CB674"/>
        </a:solidFill>
      </dgm:spPr>
      <dgm:t>
        <a:bodyPr/>
        <a:lstStyle/>
        <a:p>
          <a:pPr algn="ctr"/>
          <a:r>
            <a:rPr lang="pt-BR" b="1" dirty="0"/>
            <a:t>EcoFormação</a:t>
          </a:r>
          <a:r>
            <a:rPr lang="pt-BR" b="1" baseline="30000" dirty="0"/>
            <a:t>1</a:t>
          </a:r>
          <a:endParaRPr lang="pt-BR" b="1" dirty="0"/>
        </a:p>
      </dgm:t>
    </dgm:pt>
    <dgm:pt modelId="{A5732E35-04E3-407B-8C6B-262BB83339B4}" type="parTrans" cxnId="{DC7B9C05-CD79-45B3-B3E6-01DE4647445D}">
      <dgm:prSet/>
      <dgm:spPr/>
      <dgm:t>
        <a:bodyPr/>
        <a:lstStyle/>
        <a:p>
          <a:pPr algn="ctr"/>
          <a:endParaRPr lang="pt-BR"/>
        </a:p>
      </dgm:t>
    </dgm:pt>
    <dgm:pt modelId="{D20C7DEF-0C42-4945-A234-1E90083B14FC}" type="sibTrans" cxnId="{DC7B9C05-CD79-45B3-B3E6-01DE4647445D}">
      <dgm:prSet/>
      <dgm:spPr/>
      <dgm:t>
        <a:bodyPr/>
        <a:lstStyle/>
        <a:p>
          <a:pPr algn="ctr"/>
          <a:endParaRPr lang="pt-BR"/>
        </a:p>
      </dgm:t>
    </dgm:pt>
    <dgm:pt modelId="{06051E1B-E860-481A-93F6-BEDD4CB82A31}">
      <dgm:prSet phldrT="[Texto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rgbClr val="3FE19B"/>
          </a:solidFill>
        </a:ln>
      </dgm:spPr>
      <dgm:t>
        <a:bodyPr/>
        <a:lstStyle/>
        <a:p>
          <a:pPr algn="ctr"/>
          <a:r>
            <a:rPr lang="pt-BR" sz="1400" dirty="0"/>
            <a:t>Envolve processos desiderativos e cognitivos próprios de quem aprende.</a:t>
          </a:r>
          <a:endParaRPr lang="pt-BR" sz="1400" b="1" dirty="0"/>
        </a:p>
      </dgm:t>
    </dgm:pt>
    <dgm:pt modelId="{2C2C7481-0542-47D0-AD2B-1AD5CD54266E}" type="parTrans" cxnId="{65846854-FEBE-4CE3-96C8-2632D6ECE7DB}">
      <dgm:prSet/>
      <dgm:spPr/>
      <dgm:t>
        <a:bodyPr/>
        <a:lstStyle/>
        <a:p>
          <a:pPr algn="ctr"/>
          <a:endParaRPr lang="pt-BR"/>
        </a:p>
      </dgm:t>
    </dgm:pt>
    <dgm:pt modelId="{62036840-6EEB-4A4E-B656-FE33323B27A4}" type="sibTrans" cxnId="{65846854-FEBE-4CE3-96C8-2632D6ECE7DB}">
      <dgm:prSet/>
      <dgm:spPr/>
      <dgm:t>
        <a:bodyPr/>
        <a:lstStyle/>
        <a:p>
          <a:pPr algn="ctr"/>
          <a:endParaRPr lang="pt-BR"/>
        </a:p>
      </dgm:t>
    </dgm:pt>
    <dgm:pt modelId="{F70E6BB7-67A5-46F1-ADA5-0F9B8C4B13C8}">
      <dgm:prSet phldrT="[Texto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rgbClr val="3FE19B"/>
          </a:solidFill>
        </a:ln>
      </dgm:spPr>
      <dgm:t>
        <a:bodyPr/>
        <a:lstStyle/>
        <a:p>
          <a:pPr algn="ctr"/>
          <a:r>
            <a:rPr lang="pt-BR" sz="1300" b="0" dirty="0"/>
            <a:t>Formação com o outro de uma perspectiva ampliada, incluindo o não humano. Diz respeito ao caráter relacional ou social de </a:t>
          </a:r>
          <a:r>
            <a:rPr lang="pt-BR" sz="1400" b="0" dirty="0"/>
            <a:t>toda</a:t>
          </a:r>
          <a:r>
            <a:rPr lang="pt-BR" sz="1300" b="0" dirty="0"/>
            <a:t> aprendizagem.</a:t>
          </a:r>
          <a:endParaRPr lang="pt-BR" sz="1300" b="1" dirty="0"/>
        </a:p>
      </dgm:t>
    </dgm:pt>
    <dgm:pt modelId="{A9D41A88-93A9-4077-94C9-AEFD7DE26767}" type="parTrans" cxnId="{57B116EC-6719-4424-A1B1-4C9F9474D6AF}">
      <dgm:prSet/>
      <dgm:spPr/>
      <dgm:t>
        <a:bodyPr/>
        <a:lstStyle/>
        <a:p>
          <a:endParaRPr lang="pt-BR"/>
        </a:p>
      </dgm:t>
    </dgm:pt>
    <dgm:pt modelId="{1F1AA58B-BC94-4E2C-96E5-8C73E64D9CC2}" type="sibTrans" cxnId="{57B116EC-6719-4424-A1B1-4C9F9474D6AF}">
      <dgm:prSet/>
      <dgm:spPr/>
      <dgm:t>
        <a:bodyPr/>
        <a:lstStyle/>
        <a:p>
          <a:endParaRPr lang="pt-BR"/>
        </a:p>
      </dgm:t>
    </dgm:pt>
    <dgm:pt modelId="{65E4F72A-FFB3-4E4E-A765-0A46908F2567}">
      <dgm:prSet/>
      <dgm:spPr>
        <a:solidFill>
          <a:srgbClr val="1CB674"/>
        </a:solidFill>
      </dgm:spPr>
      <dgm:t>
        <a:bodyPr/>
        <a:lstStyle/>
        <a:p>
          <a:pPr algn="ctr"/>
          <a:r>
            <a:rPr lang="pt-BR" b="1" dirty="0"/>
            <a:t>Heteroformação</a:t>
          </a:r>
          <a:r>
            <a:rPr lang="pt-BR" b="1" baseline="30000" dirty="0"/>
            <a:t>1</a:t>
          </a:r>
          <a:endParaRPr lang="pt-BR" b="1" dirty="0"/>
        </a:p>
      </dgm:t>
    </dgm:pt>
    <dgm:pt modelId="{87D71D3D-E34F-46C9-8AFE-1EE82A901747}" type="parTrans" cxnId="{3EEC5B87-4F46-4948-A765-0C4CA836E79A}">
      <dgm:prSet/>
      <dgm:spPr/>
      <dgm:t>
        <a:bodyPr/>
        <a:lstStyle/>
        <a:p>
          <a:endParaRPr lang="pt-BR"/>
        </a:p>
      </dgm:t>
    </dgm:pt>
    <dgm:pt modelId="{B10FC084-5BA1-4F35-A561-201D2610EC45}" type="sibTrans" cxnId="{3EEC5B87-4F46-4948-A765-0C4CA836E79A}">
      <dgm:prSet/>
      <dgm:spPr/>
      <dgm:t>
        <a:bodyPr/>
        <a:lstStyle/>
        <a:p>
          <a:endParaRPr lang="pt-BR"/>
        </a:p>
      </dgm:t>
    </dgm:pt>
    <dgm:pt modelId="{E59F8CC1-F328-4CF5-88A2-20B74F6B8A3E}">
      <dgm:prSet phldrT="[Texto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rgbClr val="3FE19B"/>
          </a:solidFill>
        </a:ln>
      </dgm:spPr>
      <dgm:t>
        <a:bodyPr/>
        <a:lstStyle/>
        <a:p>
          <a:pPr algn="ctr"/>
          <a:r>
            <a:rPr lang="pt-BR" sz="1400" b="0" dirty="0"/>
            <a:t>Possibilidade </a:t>
          </a:r>
          <a:r>
            <a:rPr lang="pt-BR" sz="1400" b="0" dirty="0" err="1"/>
            <a:t>formacional</a:t>
          </a:r>
          <a:r>
            <a:rPr lang="pt-BR" sz="1400" b="0" dirty="0"/>
            <a:t> pela qual nos voltamos para nós mesmos, com a nossa formação no sentido de avaliá-la: qualidade profissional, existencial e cidadã. </a:t>
          </a:r>
        </a:p>
      </dgm:t>
    </dgm:pt>
    <dgm:pt modelId="{8BF2D702-8F31-4250-90A9-490CE9021E00}" type="parTrans" cxnId="{9678ADD6-3F6E-4FFC-A64E-C479DD64933F}">
      <dgm:prSet/>
      <dgm:spPr/>
      <dgm:t>
        <a:bodyPr/>
        <a:lstStyle/>
        <a:p>
          <a:endParaRPr lang="pt-BR"/>
        </a:p>
      </dgm:t>
    </dgm:pt>
    <dgm:pt modelId="{0EABC53C-BA70-4CEF-A667-252EA875EAE1}" type="sibTrans" cxnId="{9678ADD6-3F6E-4FFC-A64E-C479DD64933F}">
      <dgm:prSet/>
      <dgm:spPr/>
      <dgm:t>
        <a:bodyPr/>
        <a:lstStyle/>
        <a:p>
          <a:endParaRPr lang="pt-BR"/>
        </a:p>
      </dgm:t>
    </dgm:pt>
    <dgm:pt modelId="{5893D9DC-C3DC-48A6-9EDF-CD1211700FCF}" type="pres">
      <dgm:prSet presAssocID="{F0F66EC0-01C0-4381-92FF-8C3F814B8A29}" presName="rootNode" presStyleCnt="0">
        <dgm:presLayoutVars>
          <dgm:chMax/>
          <dgm:chPref/>
          <dgm:dir/>
          <dgm:animLvl val="lvl"/>
        </dgm:presLayoutVars>
      </dgm:prSet>
      <dgm:spPr/>
    </dgm:pt>
    <dgm:pt modelId="{8C400FA6-7C8D-4F69-B8C4-9C84B9D755C4}" type="pres">
      <dgm:prSet presAssocID="{BB4E3D15-12AF-48FA-9DCD-E19AEB29CBCD}" presName="composite" presStyleCnt="0"/>
      <dgm:spPr/>
    </dgm:pt>
    <dgm:pt modelId="{ABC37024-EFB9-4A38-B533-529AAA7B2E24}" type="pres">
      <dgm:prSet presAssocID="{BB4E3D15-12AF-48FA-9DCD-E19AEB29CBCD}" presName="ParentText" presStyleLbl="node1" presStyleIdx="0" presStyleCnt="4" custLinFactNeighborX="-49559" custLinFactNeighborY="22885">
        <dgm:presLayoutVars>
          <dgm:chMax val="1"/>
          <dgm:chPref val="1"/>
          <dgm:bulletEnabled val="1"/>
        </dgm:presLayoutVars>
      </dgm:prSet>
      <dgm:spPr/>
    </dgm:pt>
    <dgm:pt modelId="{E53C8ECA-99EA-495E-BF6F-E319373BC68C}" type="pres">
      <dgm:prSet presAssocID="{BB4E3D15-12AF-48FA-9DCD-E19AEB29CBCD}" presName="Image" presStyleLbl="bgImgPlace1" presStyleIdx="0" presStyleCnt="4" custLinFactNeighborX="-49559" custLinFactNeighborY="3943"/>
      <dgm:spPr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</dgm:spPr>
    </dgm:pt>
    <dgm:pt modelId="{48C30CFA-B66E-4EF3-88CF-41AD6C837DF0}" type="pres">
      <dgm:prSet presAssocID="{BB4E3D15-12AF-48FA-9DCD-E19AEB29CBCD}" presName="ChildText" presStyleLbl="fgAcc1" presStyleIdx="0" presStyleCnt="3" custScaleX="137286" custScaleY="68629" custLinFactNeighborX="-74800" custLinFactNeighborY="9881">
        <dgm:presLayoutVars>
          <dgm:chMax val="0"/>
          <dgm:chPref val="0"/>
          <dgm:bulletEnabled val="1"/>
        </dgm:presLayoutVars>
      </dgm:prSet>
      <dgm:spPr/>
    </dgm:pt>
    <dgm:pt modelId="{92CF2F52-4ABF-4506-99DC-186BDFCA81CB}" type="pres">
      <dgm:prSet presAssocID="{A71D5491-205F-4D81-BFFC-F00E7C483586}" presName="sibTrans" presStyleCnt="0"/>
      <dgm:spPr/>
    </dgm:pt>
    <dgm:pt modelId="{72E356E1-DBC3-4E1E-8CEA-4C171E75887B}" type="pres">
      <dgm:prSet presAssocID="{32CFB813-EB16-4028-B3C6-6E72BA100150}" presName="composite" presStyleCnt="0"/>
      <dgm:spPr/>
    </dgm:pt>
    <dgm:pt modelId="{EEB40FE7-160B-49E6-BB26-54416E9EE8A6}" type="pres">
      <dgm:prSet presAssocID="{32CFB813-EB16-4028-B3C6-6E72BA100150}" presName="ParentText" presStyleLbl="node1" presStyleIdx="1" presStyleCnt="4" custLinFactNeighborX="-2307" custLinFactNeighborY="30786">
        <dgm:presLayoutVars>
          <dgm:chMax val="1"/>
          <dgm:chPref val="1"/>
          <dgm:bulletEnabled val="1"/>
        </dgm:presLayoutVars>
      </dgm:prSet>
      <dgm:spPr/>
    </dgm:pt>
    <dgm:pt modelId="{87D48936-AEF3-4D10-B223-28DF36E11FA6}" type="pres">
      <dgm:prSet presAssocID="{32CFB813-EB16-4028-B3C6-6E72BA100150}" presName="Image" presStyleLbl="bgImgPlace1" presStyleIdx="1" presStyleCnt="4" custLinFactNeighborX="-2307" custLinFactNeighborY="5304"/>
      <dgm:spPr>
        <a:blipFill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333" r="7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2B5CE52-AD45-4272-9307-881090FD8AA3}" type="pres">
      <dgm:prSet presAssocID="{32CFB813-EB16-4028-B3C6-6E72BA100150}" presName="ChildText" presStyleLbl="fgAcc1" presStyleIdx="1" presStyleCnt="3" custScaleX="330605" custScaleY="82113" custLinFactX="12970" custLinFactNeighborX="100000" custLinFactNeighborY="269">
        <dgm:presLayoutVars>
          <dgm:chMax val="0"/>
          <dgm:chPref val="0"/>
          <dgm:bulletEnabled val="1"/>
        </dgm:presLayoutVars>
      </dgm:prSet>
      <dgm:spPr/>
    </dgm:pt>
    <dgm:pt modelId="{9ABB07DD-71AE-47CA-A220-7F9D1875E0DD}" type="pres">
      <dgm:prSet presAssocID="{1A3076B0-DC4F-48FE-84C7-B71582F654F3}" presName="sibTrans" presStyleCnt="0"/>
      <dgm:spPr/>
    </dgm:pt>
    <dgm:pt modelId="{AFDF6182-BE7F-4B3E-AF1F-948F88598D0B}" type="pres">
      <dgm:prSet presAssocID="{65E4F72A-FFB3-4E4E-A765-0A46908F2567}" presName="composite" presStyleCnt="0"/>
      <dgm:spPr/>
    </dgm:pt>
    <dgm:pt modelId="{18A68A91-48D3-423F-9FF7-1F203CB18B70}" type="pres">
      <dgm:prSet presAssocID="{65E4F72A-FFB3-4E4E-A765-0A46908F2567}" presName="ParentText" presStyleLbl="node1" presStyleIdx="2" presStyleCnt="4" custLinFactNeighborX="10571" custLinFactNeighborY="-21145">
        <dgm:presLayoutVars>
          <dgm:chMax val="1"/>
          <dgm:chPref val="1"/>
          <dgm:bulletEnabled val="1"/>
        </dgm:presLayoutVars>
      </dgm:prSet>
      <dgm:spPr/>
    </dgm:pt>
    <dgm:pt modelId="{8A82D556-B29B-48D7-B093-2A0CFD159436}" type="pres">
      <dgm:prSet presAssocID="{65E4F72A-FFB3-4E4E-A765-0A46908F2567}" presName="Image" presStyleLbl="bgImgPlace1" presStyleIdx="2" presStyleCnt="4" custLinFactNeighborX="10571" custLinFactNeighborY="-3642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152" t="-2708" r="6808"/>
          </a:stretch>
        </a:blipFill>
      </dgm:spPr>
    </dgm:pt>
    <dgm:pt modelId="{6821CCCC-175B-4898-BBDA-D82BD4583CB2}" type="pres">
      <dgm:prSet presAssocID="{65E4F72A-FFB3-4E4E-A765-0A46908F2567}" presName="ChildText" presStyleLbl="fgAcc1" presStyleIdx="1" presStyleCnt="3">
        <dgm:presLayoutVars>
          <dgm:chMax val="0"/>
          <dgm:chPref val="0"/>
          <dgm:bulletEnabled val="1"/>
        </dgm:presLayoutVars>
      </dgm:prSet>
      <dgm:spPr/>
    </dgm:pt>
    <dgm:pt modelId="{05F688CF-B483-4662-9CCE-FCE00733F7A9}" type="pres">
      <dgm:prSet presAssocID="{B10FC084-5BA1-4F35-A561-201D2610EC45}" presName="sibTrans" presStyleCnt="0"/>
      <dgm:spPr/>
    </dgm:pt>
    <dgm:pt modelId="{FA4B4910-41D3-4947-BCF8-FCF7017E0F28}" type="pres">
      <dgm:prSet presAssocID="{A9A68691-2F49-49D0-A1BF-406B0A598024}" presName="composite" presStyleCnt="0"/>
      <dgm:spPr/>
    </dgm:pt>
    <dgm:pt modelId="{F45158DF-B850-4D83-B08C-E6CF99F9B592}" type="pres">
      <dgm:prSet presAssocID="{A9A68691-2F49-49D0-A1BF-406B0A598024}" presName="ParentText" presStyleLbl="node1" presStyleIdx="3" presStyleCnt="4" custLinFactNeighborX="59016" custLinFactNeighborY="-26540">
        <dgm:presLayoutVars>
          <dgm:chMax val="1"/>
          <dgm:chPref val="1"/>
          <dgm:bulletEnabled val="1"/>
        </dgm:presLayoutVars>
      </dgm:prSet>
      <dgm:spPr/>
    </dgm:pt>
    <dgm:pt modelId="{F1BF5330-4662-416C-9D29-65AC36AB082C}" type="pres">
      <dgm:prSet presAssocID="{A9A68691-2F49-49D0-A1BF-406B0A598024}" presName="Image" presStyleLbl="bgImgPlace1" presStyleIdx="3" presStyleCnt="4" custLinFactNeighborX="59016" custLinFactNeighborY="-4571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305" t="-5884" r="2963"/>
          </a:stretch>
        </a:blipFill>
      </dgm:spPr>
    </dgm:pt>
    <dgm:pt modelId="{D28887FE-B891-47D4-B71D-077313738687}" type="pres">
      <dgm:prSet presAssocID="{A9A68691-2F49-49D0-A1BF-406B0A598024}" presName="ChildText" presStyleLbl="fgAcc1" presStyleIdx="2" presStyleCnt="3" custScaleX="274546" custScaleY="82226" custLinFactX="-100000" custLinFactNeighborX="-113365" custLinFactNeighborY="-6233">
        <dgm:presLayoutVars>
          <dgm:chMax val="0"/>
          <dgm:chPref val="0"/>
          <dgm:bulletEnabled val="1"/>
        </dgm:presLayoutVars>
      </dgm:prSet>
      <dgm:spPr/>
    </dgm:pt>
  </dgm:ptLst>
  <dgm:cxnLst>
    <dgm:cxn modelId="{DC7B9C05-CD79-45B3-B3E6-01DE4647445D}" srcId="{F0F66EC0-01C0-4381-92FF-8C3F814B8A29}" destId="{A9A68691-2F49-49D0-A1BF-406B0A598024}" srcOrd="3" destOrd="0" parTransId="{A5732E35-04E3-407B-8C6B-262BB83339B4}" sibTransId="{D20C7DEF-0C42-4945-A234-1E90083B14FC}"/>
    <dgm:cxn modelId="{7924E012-1858-40BA-8744-F90F169005DC}" type="presOf" srcId="{06051E1B-E860-481A-93F6-BEDD4CB82A31}" destId="{48C30CFA-B66E-4EF3-88CF-41AD6C837DF0}" srcOrd="0" destOrd="0" presId="urn:microsoft.com/office/officeart/2008/layout/TitledPictureBlocks"/>
    <dgm:cxn modelId="{108DF323-244C-4CC7-91CF-956681806902}" srcId="{F0F66EC0-01C0-4381-92FF-8C3F814B8A29}" destId="{32CFB813-EB16-4028-B3C6-6E72BA100150}" srcOrd="1" destOrd="0" parTransId="{AFDB43AC-3E8D-461D-8051-73F2E87440FE}" sibTransId="{1A3076B0-DC4F-48FE-84C7-B71582F654F3}"/>
    <dgm:cxn modelId="{A74F042B-D2A3-4DEB-9B9A-4B4797FD8E02}" type="presOf" srcId="{E59F8CC1-F328-4CF5-88A2-20B74F6B8A3E}" destId="{92B5CE52-AD45-4272-9307-881090FD8AA3}" srcOrd="0" destOrd="0" presId="urn:microsoft.com/office/officeart/2008/layout/TitledPictureBlocks"/>
    <dgm:cxn modelId="{BF83982B-D1D6-46DB-B2B6-06992C7E2C5B}" type="presOf" srcId="{BB4E3D15-12AF-48FA-9DCD-E19AEB29CBCD}" destId="{ABC37024-EFB9-4A38-B533-529AAA7B2E24}" srcOrd="0" destOrd="0" presId="urn:microsoft.com/office/officeart/2008/layout/TitledPictureBlocks"/>
    <dgm:cxn modelId="{D438655F-122A-42DF-AEDF-1897C58AA092}" srcId="{F0F66EC0-01C0-4381-92FF-8C3F814B8A29}" destId="{BB4E3D15-12AF-48FA-9DCD-E19AEB29CBCD}" srcOrd="0" destOrd="0" parTransId="{C8E683EA-5D64-4E0A-8F8A-211A15924048}" sibTransId="{A71D5491-205F-4D81-BFFC-F00E7C483586}"/>
    <dgm:cxn modelId="{34DC3368-F308-404A-B118-B8913FE0C86F}" type="presOf" srcId="{F70E6BB7-67A5-46F1-ADA5-0F9B8C4B13C8}" destId="{D28887FE-B891-47D4-B71D-077313738687}" srcOrd="0" destOrd="0" presId="urn:microsoft.com/office/officeart/2008/layout/TitledPictureBlocks"/>
    <dgm:cxn modelId="{B295044D-C99A-4480-9291-F3C4FD643D11}" type="presOf" srcId="{A9A68691-2F49-49D0-A1BF-406B0A598024}" destId="{F45158DF-B850-4D83-B08C-E6CF99F9B592}" srcOrd="0" destOrd="0" presId="urn:microsoft.com/office/officeart/2008/layout/TitledPictureBlocks"/>
    <dgm:cxn modelId="{65846854-FEBE-4CE3-96C8-2632D6ECE7DB}" srcId="{BB4E3D15-12AF-48FA-9DCD-E19AEB29CBCD}" destId="{06051E1B-E860-481A-93F6-BEDD4CB82A31}" srcOrd="0" destOrd="0" parTransId="{2C2C7481-0542-47D0-AD2B-1AD5CD54266E}" sibTransId="{62036840-6EEB-4A4E-B656-FE33323B27A4}"/>
    <dgm:cxn modelId="{2E3A7A81-F288-4FA4-9A20-A1F29BF42648}" type="presOf" srcId="{F0F66EC0-01C0-4381-92FF-8C3F814B8A29}" destId="{5893D9DC-C3DC-48A6-9EDF-CD1211700FCF}" srcOrd="0" destOrd="0" presId="urn:microsoft.com/office/officeart/2008/layout/TitledPictureBlocks"/>
    <dgm:cxn modelId="{3EEC5B87-4F46-4948-A765-0C4CA836E79A}" srcId="{F0F66EC0-01C0-4381-92FF-8C3F814B8A29}" destId="{65E4F72A-FFB3-4E4E-A765-0A46908F2567}" srcOrd="2" destOrd="0" parTransId="{87D71D3D-E34F-46C9-8AFE-1EE82A901747}" sibTransId="{B10FC084-5BA1-4F35-A561-201D2610EC45}"/>
    <dgm:cxn modelId="{51FB2A99-8D6C-4748-A824-A96B1A5E51D3}" type="presOf" srcId="{32CFB813-EB16-4028-B3C6-6E72BA100150}" destId="{EEB40FE7-160B-49E6-BB26-54416E9EE8A6}" srcOrd="0" destOrd="0" presId="urn:microsoft.com/office/officeart/2008/layout/TitledPictureBlocks"/>
    <dgm:cxn modelId="{9678ADD6-3F6E-4FFC-A64E-C479DD64933F}" srcId="{32CFB813-EB16-4028-B3C6-6E72BA100150}" destId="{E59F8CC1-F328-4CF5-88A2-20B74F6B8A3E}" srcOrd="0" destOrd="0" parTransId="{8BF2D702-8F31-4250-90A9-490CE9021E00}" sibTransId="{0EABC53C-BA70-4CEF-A667-252EA875EAE1}"/>
    <dgm:cxn modelId="{57B116EC-6719-4424-A1B1-4C9F9474D6AF}" srcId="{A9A68691-2F49-49D0-A1BF-406B0A598024}" destId="{F70E6BB7-67A5-46F1-ADA5-0F9B8C4B13C8}" srcOrd="0" destOrd="0" parTransId="{A9D41A88-93A9-4077-94C9-AEFD7DE26767}" sibTransId="{1F1AA58B-BC94-4E2C-96E5-8C73E64D9CC2}"/>
    <dgm:cxn modelId="{5B3E01F8-C428-4377-88A2-16DD1A4972E4}" type="presOf" srcId="{65E4F72A-FFB3-4E4E-A765-0A46908F2567}" destId="{18A68A91-48D3-423F-9FF7-1F203CB18B70}" srcOrd="0" destOrd="0" presId="urn:microsoft.com/office/officeart/2008/layout/TitledPictureBlocks"/>
    <dgm:cxn modelId="{05F6CEB9-1258-49E9-9AC0-FE2548CB02A1}" type="presParOf" srcId="{5893D9DC-C3DC-48A6-9EDF-CD1211700FCF}" destId="{8C400FA6-7C8D-4F69-B8C4-9C84B9D755C4}" srcOrd="0" destOrd="0" presId="urn:microsoft.com/office/officeart/2008/layout/TitledPictureBlocks"/>
    <dgm:cxn modelId="{6B1B5195-D784-4D0C-935B-2F820E6C2DDC}" type="presParOf" srcId="{8C400FA6-7C8D-4F69-B8C4-9C84B9D755C4}" destId="{ABC37024-EFB9-4A38-B533-529AAA7B2E24}" srcOrd="0" destOrd="0" presId="urn:microsoft.com/office/officeart/2008/layout/TitledPictureBlocks"/>
    <dgm:cxn modelId="{6FC7381B-A58D-4F4A-9687-5DE18F006438}" type="presParOf" srcId="{8C400FA6-7C8D-4F69-B8C4-9C84B9D755C4}" destId="{E53C8ECA-99EA-495E-BF6F-E319373BC68C}" srcOrd="1" destOrd="0" presId="urn:microsoft.com/office/officeart/2008/layout/TitledPictureBlocks"/>
    <dgm:cxn modelId="{DDC32BDD-DE60-45DD-9D8C-81080DC96B0E}" type="presParOf" srcId="{8C400FA6-7C8D-4F69-B8C4-9C84B9D755C4}" destId="{48C30CFA-B66E-4EF3-88CF-41AD6C837DF0}" srcOrd="2" destOrd="0" presId="urn:microsoft.com/office/officeart/2008/layout/TitledPictureBlocks"/>
    <dgm:cxn modelId="{5BCEBC3F-8795-4CCB-82B0-27699855B3C6}" type="presParOf" srcId="{5893D9DC-C3DC-48A6-9EDF-CD1211700FCF}" destId="{92CF2F52-4ABF-4506-99DC-186BDFCA81CB}" srcOrd="1" destOrd="0" presId="urn:microsoft.com/office/officeart/2008/layout/TitledPictureBlocks"/>
    <dgm:cxn modelId="{CEF6937D-E27B-4835-B50F-662D2E173FB4}" type="presParOf" srcId="{5893D9DC-C3DC-48A6-9EDF-CD1211700FCF}" destId="{72E356E1-DBC3-4E1E-8CEA-4C171E75887B}" srcOrd="2" destOrd="0" presId="urn:microsoft.com/office/officeart/2008/layout/TitledPictureBlocks"/>
    <dgm:cxn modelId="{E75F21FA-2F53-4705-8831-FF7434E0CA7E}" type="presParOf" srcId="{72E356E1-DBC3-4E1E-8CEA-4C171E75887B}" destId="{EEB40FE7-160B-49E6-BB26-54416E9EE8A6}" srcOrd="0" destOrd="0" presId="urn:microsoft.com/office/officeart/2008/layout/TitledPictureBlocks"/>
    <dgm:cxn modelId="{23273870-AE10-4D9D-BF65-D84B54F28AC3}" type="presParOf" srcId="{72E356E1-DBC3-4E1E-8CEA-4C171E75887B}" destId="{87D48936-AEF3-4D10-B223-28DF36E11FA6}" srcOrd="1" destOrd="0" presId="urn:microsoft.com/office/officeart/2008/layout/TitledPictureBlocks"/>
    <dgm:cxn modelId="{424CA283-148A-42CD-90CE-84299A644AB2}" type="presParOf" srcId="{72E356E1-DBC3-4E1E-8CEA-4C171E75887B}" destId="{92B5CE52-AD45-4272-9307-881090FD8AA3}" srcOrd="2" destOrd="0" presId="urn:microsoft.com/office/officeart/2008/layout/TitledPictureBlocks"/>
    <dgm:cxn modelId="{391680DE-2BF5-42C3-A8F3-5D47BB52F8EB}" type="presParOf" srcId="{5893D9DC-C3DC-48A6-9EDF-CD1211700FCF}" destId="{9ABB07DD-71AE-47CA-A220-7F9D1875E0DD}" srcOrd="3" destOrd="0" presId="urn:microsoft.com/office/officeart/2008/layout/TitledPictureBlocks"/>
    <dgm:cxn modelId="{6901F325-837F-445F-B3A9-2598C3DEF4CD}" type="presParOf" srcId="{5893D9DC-C3DC-48A6-9EDF-CD1211700FCF}" destId="{AFDF6182-BE7F-4B3E-AF1F-948F88598D0B}" srcOrd="4" destOrd="0" presId="urn:microsoft.com/office/officeart/2008/layout/TitledPictureBlocks"/>
    <dgm:cxn modelId="{5C16A2EE-77E6-4FF9-9428-19713A9A02C1}" type="presParOf" srcId="{AFDF6182-BE7F-4B3E-AF1F-948F88598D0B}" destId="{18A68A91-48D3-423F-9FF7-1F203CB18B70}" srcOrd="0" destOrd="0" presId="urn:microsoft.com/office/officeart/2008/layout/TitledPictureBlocks"/>
    <dgm:cxn modelId="{6BD1A139-3D75-4257-8BB8-D02E6D883A62}" type="presParOf" srcId="{AFDF6182-BE7F-4B3E-AF1F-948F88598D0B}" destId="{8A82D556-B29B-48D7-B093-2A0CFD159436}" srcOrd="1" destOrd="0" presId="urn:microsoft.com/office/officeart/2008/layout/TitledPictureBlocks"/>
    <dgm:cxn modelId="{E4DA9A9D-3297-461D-B476-AA4D27156905}" type="presParOf" srcId="{AFDF6182-BE7F-4B3E-AF1F-948F88598D0B}" destId="{6821CCCC-175B-4898-BBDA-D82BD4583CB2}" srcOrd="2" destOrd="0" presId="urn:microsoft.com/office/officeart/2008/layout/TitledPictureBlocks"/>
    <dgm:cxn modelId="{4123E168-78E9-4B53-BC27-EE961F747F91}" type="presParOf" srcId="{5893D9DC-C3DC-48A6-9EDF-CD1211700FCF}" destId="{05F688CF-B483-4662-9CCE-FCE00733F7A9}" srcOrd="5" destOrd="0" presId="urn:microsoft.com/office/officeart/2008/layout/TitledPictureBlocks"/>
    <dgm:cxn modelId="{5A482ED7-3FAC-4D82-9EAB-D3943FB05B59}" type="presParOf" srcId="{5893D9DC-C3DC-48A6-9EDF-CD1211700FCF}" destId="{FA4B4910-41D3-4947-BCF8-FCF7017E0F28}" srcOrd="6" destOrd="0" presId="urn:microsoft.com/office/officeart/2008/layout/TitledPictureBlocks"/>
    <dgm:cxn modelId="{B01396F0-CFF8-4323-B864-EF125BDAAB2E}" type="presParOf" srcId="{FA4B4910-41D3-4947-BCF8-FCF7017E0F28}" destId="{F45158DF-B850-4D83-B08C-E6CF99F9B592}" srcOrd="0" destOrd="0" presId="urn:microsoft.com/office/officeart/2008/layout/TitledPictureBlocks"/>
    <dgm:cxn modelId="{125274D5-325A-4067-935D-44F3AFAE3332}" type="presParOf" srcId="{FA4B4910-41D3-4947-BCF8-FCF7017E0F28}" destId="{F1BF5330-4662-416C-9D29-65AC36AB082C}" srcOrd="1" destOrd="0" presId="urn:microsoft.com/office/officeart/2008/layout/TitledPictureBlocks"/>
    <dgm:cxn modelId="{B9631488-38A0-4FBA-9388-432F32230D25}" type="presParOf" srcId="{FA4B4910-41D3-4947-BCF8-FCF7017E0F28}" destId="{D28887FE-B891-47D4-B71D-077313738687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F40FE5-29C2-4A42-9526-3B45FAA7E1E9}" type="doc">
      <dgm:prSet loTypeId="urn:microsoft.com/office/officeart/2005/8/layout/hProcess9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AE891043-87DB-4711-900C-5C24FAE78ADD}">
      <dgm:prSet phldrT="[Texto]" custT="1"/>
      <dgm:spPr/>
      <dgm:t>
        <a:bodyPr/>
        <a:lstStyle/>
        <a:p>
          <a:r>
            <a:rPr lang="pt-BR" sz="1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Projeto de intervenção social no ciberespaço</a:t>
          </a:r>
          <a:endParaRPr lang="pt-BR" sz="1600" dirty="0">
            <a:solidFill>
              <a:schemeClr val="tx1"/>
            </a:solidFill>
          </a:endParaRPr>
        </a:p>
      </dgm:t>
    </dgm:pt>
    <dgm:pt modelId="{4530E0B0-F59B-437C-95C9-9D62DDC03D65}" type="parTrans" cxnId="{4374B43E-3862-441A-B83F-9FFF0F70D775}">
      <dgm:prSet/>
      <dgm:spPr/>
      <dgm:t>
        <a:bodyPr/>
        <a:lstStyle/>
        <a:p>
          <a:endParaRPr lang="pt-BR"/>
        </a:p>
      </dgm:t>
    </dgm:pt>
    <dgm:pt modelId="{5763F7B1-5A68-402C-B177-720DC3C1D484}" type="sibTrans" cxnId="{4374B43E-3862-441A-B83F-9FFF0F70D775}">
      <dgm:prSet/>
      <dgm:spPr/>
      <dgm:t>
        <a:bodyPr/>
        <a:lstStyle/>
        <a:p>
          <a:endParaRPr lang="pt-BR"/>
        </a:p>
      </dgm:t>
    </dgm:pt>
    <dgm:pt modelId="{D6B3706A-9673-4911-9FDE-DF29C35478EC}">
      <dgm:prSet custT="1"/>
      <dgm:spPr/>
      <dgm:t>
        <a:bodyPr/>
        <a:lstStyle/>
        <a:p>
          <a:r>
            <a:rPr lang="pt-BR" sz="1200" dirty="0">
              <a:solidFill>
                <a:schemeClr val="tx1"/>
              </a:solidFill>
              <a:latin typeface="Calibri" panose="020F0502020204030204" pitchFamily="34" charset="0"/>
            </a:rPr>
            <a:t>Situação problema : Fake </a:t>
          </a:r>
          <a:r>
            <a:rPr lang="pt-BR" sz="1200" dirty="0" err="1">
              <a:solidFill>
                <a:schemeClr val="tx1"/>
              </a:solidFill>
              <a:latin typeface="Calibri" panose="020F0502020204030204" pitchFamily="34" charset="0"/>
            </a:rPr>
            <a:t>news</a:t>
          </a:r>
          <a:r>
            <a:rPr lang="pt-BR" sz="1200" dirty="0">
              <a:solidFill>
                <a:schemeClr val="tx1"/>
              </a:solidFill>
              <a:latin typeface="Calibri" panose="020F0502020204030204" pitchFamily="34" charset="0"/>
            </a:rPr>
            <a:t> – Vacina- Covid</a:t>
          </a:r>
        </a:p>
      </dgm:t>
    </dgm:pt>
    <dgm:pt modelId="{04000DE8-275E-42DD-BA03-381829002C42}" type="parTrans" cxnId="{083C19C6-DE4C-4702-BB67-6459F58E4750}">
      <dgm:prSet/>
      <dgm:spPr/>
      <dgm:t>
        <a:bodyPr/>
        <a:lstStyle/>
        <a:p>
          <a:endParaRPr lang="pt-BR"/>
        </a:p>
      </dgm:t>
    </dgm:pt>
    <dgm:pt modelId="{5AF69799-312C-44E3-940D-4448293A0F48}" type="sibTrans" cxnId="{083C19C6-DE4C-4702-BB67-6459F58E4750}">
      <dgm:prSet/>
      <dgm:spPr/>
      <dgm:t>
        <a:bodyPr/>
        <a:lstStyle/>
        <a:p>
          <a:endParaRPr lang="pt-BR"/>
        </a:p>
      </dgm:t>
    </dgm:pt>
    <dgm:pt modelId="{2CD60A82-B9F1-42D7-A460-9C32052F3543}">
      <dgm:prSet custT="1"/>
      <dgm:spPr/>
      <dgm:t>
        <a:bodyPr/>
        <a:lstStyle/>
        <a:p>
          <a:r>
            <a:rPr lang="pt-BR" sz="1600" b="1">
              <a:solidFill>
                <a:schemeClr val="tx1"/>
              </a:solidFill>
              <a:latin typeface="Calibri" panose="020F0502020204030204" pitchFamily="34" charset="0"/>
            </a:rPr>
            <a:t>Sequência didática</a:t>
          </a:r>
          <a:endParaRPr lang="pt-BR" sz="160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FB1692A-2971-4CC4-BDE4-9160472CF36A}" type="parTrans" cxnId="{ADEADD36-85E7-4DA8-97C1-D2D1797BBCB1}">
      <dgm:prSet/>
      <dgm:spPr/>
      <dgm:t>
        <a:bodyPr/>
        <a:lstStyle/>
        <a:p>
          <a:endParaRPr lang="pt-BR"/>
        </a:p>
      </dgm:t>
    </dgm:pt>
    <dgm:pt modelId="{1F50E340-5E88-44FB-9AD0-7E3FEE62FB3A}" type="sibTrans" cxnId="{ADEADD36-85E7-4DA8-97C1-D2D1797BBCB1}">
      <dgm:prSet/>
      <dgm:spPr/>
      <dgm:t>
        <a:bodyPr/>
        <a:lstStyle/>
        <a:p>
          <a:endParaRPr lang="pt-BR"/>
        </a:p>
      </dgm:t>
    </dgm:pt>
    <dgm:pt modelId="{B6AFC86B-A4F7-4283-9DF8-51AB4655F6CD}">
      <dgm:prSet custT="1"/>
      <dgm:spPr/>
      <dgm:t>
        <a:bodyPr/>
        <a:lstStyle/>
        <a:p>
          <a:r>
            <a:rPr lang="pt-BR" sz="1200">
              <a:solidFill>
                <a:schemeClr val="tx1"/>
              </a:solidFill>
              <a:latin typeface="Calibri" panose="020F0502020204030204" pitchFamily="34" charset="0"/>
            </a:rPr>
            <a:t>Eu me vendo no Contexto: escrita de si</a:t>
          </a:r>
          <a:endParaRPr lang="pt-BR" sz="12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7F22EEE4-52B9-4DB5-BD21-B59944E5FB50}" type="parTrans" cxnId="{81EAF4E6-A7A9-462C-A767-26FBE76AAE3B}">
      <dgm:prSet/>
      <dgm:spPr/>
      <dgm:t>
        <a:bodyPr/>
        <a:lstStyle/>
        <a:p>
          <a:endParaRPr lang="pt-BR"/>
        </a:p>
      </dgm:t>
    </dgm:pt>
    <dgm:pt modelId="{85653FB7-3893-41A4-8724-A7F909C000A5}" type="sibTrans" cxnId="{81EAF4E6-A7A9-462C-A767-26FBE76AAE3B}">
      <dgm:prSet/>
      <dgm:spPr/>
      <dgm:t>
        <a:bodyPr/>
        <a:lstStyle/>
        <a:p>
          <a:endParaRPr lang="pt-BR"/>
        </a:p>
      </dgm:t>
    </dgm:pt>
    <dgm:pt modelId="{B3D4B2BD-A5C6-418E-B84A-04AC1A38D026}">
      <dgm:prSet custT="1"/>
      <dgm:spPr/>
      <dgm:t>
        <a:bodyPr/>
        <a:lstStyle/>
        <a:p>
          <a:r>
            <a:rPr lang="pt-BR" sz="1200">
              <a:solidFill>
                <a:schemeClr val="tx1"/>
              </a:solidFill>
              <a:latin typeface="Calibri" panose="020F0502020204030204" pitchFamily="34" charset="0"/>
            </a:rPr>
            <a:t>Pesquisando o tema (sites)</a:t>
          </a:r>
          <a:endParaRPr lang="pt-BR" sz="12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BCC19016-2AB5-4F23-923C-43E9F8C33CC1}" type="parTrans" cxnId="{8DDE6793-905A-438C-974F-F5EF43A96D50}">
      <dgm:prSet/>
      <dgm:spPr/>
      <dgm:t>
        <a:bodyPr/>
        <a:lstStyle/>
        <a:p>
          <a:endParaRPr lang="pt-BR"/>
        </a:p>
      </dgm:t>
    </dgm:pt>
    <dgm:pt modelId="{CCE1615F-6CE6-4BA8-80ED-AE95502766E0}" type="sibTrans" cxnId="{8DDE6793-905A-438C-974F-F5EF43A96D50}">
      <dgm:prSet/>
      <dgm:spPr/>
      <dgm:t>
        <a:bodyPr/>
        <a:lstStyle/>
        <a:p>
          <a:endParaRPr lang="pt-BR"/>
        </a:p>
      </dgm:t>
    </dgm:pt>
    <dgm:pt modelId="{6FFE27CD-EC03-4923-8A63-CFD051DA3930}">
      <dgm:prSet custT="1"/>
      <dgm:spPr/>
      <dgm:t>
        <a:bodyPr/>
        <a:lstStyle/>
        <a:p>
          <a:r>
            <a:rPr lang="pt-B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Produção de recurso áudio visual (exemplos: vídeo, Podcast, Cartaz virtual e/ou Blog)</a:t>
          </a:r>
          <a:endParaRPr lang="pt-BR" sz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378789FC-2FD1-4FB1-9838-258BB45484A1}" type="parTrans" cxnId="{56B5D596-ECBF-4DB5-918A-449648C1C8B8}">
      <dgm:prSet/>
      <dgm:spPr/>
      <dgm:t>
        <a:bodyPr/>
        <a:lstStyle/>
        <a:p>
          <a:endParaRPr lang="pt-BR"/>
        </a:p>
      </dgm:t>
    </dgm:pt>
    <dgm:pt modelId="{8824EB68-C91B-4B6B-87F8-FCD2D067871B}" type="sibTrans" cxnId="{56B5D596-ECBF-4DB5-918A-449648C1C8B8}">
      <dgm:prSet/>
      <dgm:spPr/>
      <dgm:t>
        <a:bodyPr/>
        <a:lstStyle/>
        <a:p>
          <a:endParaRPr lang="pt-BR"/>
        </a:p>
      </dgm:t>
    </dgm:pt>
    <dgm:pt modelId="{A19C3631-7D17-43B5-92AD-791A2AB7709B}">
      <dgm:prSet custT="1"/>
      <dgm:spPr/>
      <dgm:t>
        <a:bodyPr/>
        <a:lstStyle/>
        <a:p>
          <a:r>
            <a:rPr lang="pt-BR" sz="1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Circulação em rede social </a:t>
          </a:r>
          <a:endParaRPr lang="pt-BR" sz="160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16C89C6-84BA-447C-85C4-A35F7D536CA5}" type="parTrans" cxnId="{08B6BD90-538E-480A-AE0F-3A6C25E4D20A}">
      <dgm:prSet/>
      <dgm:spPr/>
      <dgm:t>
        <a:bodyPr/>
        <a:lstStyle/>
        <a:p>
          <a:endParaRPr lang="pt-BR"/>
        </a:p>
      </dgm:t>
    </dgm:pt>
    <dgm:pt modelId="{10CB76CE-9F0A-44AB-8619-A70273C661C6}" type="sibTrans" cxnId="{08B6BD90-538E-480A-AE0F-3A6C25E4D20A}">
      <dgm:prSet/>
      <dgm:spPr/>
      <dgm:t>
        <a:bodyPr/>
        <a:lstStyle/>
        <a:p>
          <a:endParaRPr lang="pt-BR"/>
        </a:p>
      </dgm:t>
    </dgm:pt>
    <dgm:pt modelId="{5D6F7DF4-C4F6-49D6-9C3D-6EC7677C8F9D}" type="pres">
      <dgm:prSet presAssocID="{D5F40FE5-29C2-4A42-9526-3B45FAA7E1E9}" presName="CompostProcess" presStyleCnt="0">
        <dgm:presLayoutVars>
          <dgm:dir/>
          <dgm:resizeHandles val="exact"/>
        </dgm:presLayoutVars>
      </dgm:prSet>
      <dgm:spPr/>
    </dgm:pt>
    <dgm:pt modelId="{58D7D266-8D0B-4F82-9ECC-C9971A4E3BB8}" type="pres">
      <dgm:prSet presAssocID="{D5F40FE5-29C2-4A42-9526-3B45FAA7E1E9}" presName="arrow" presStyleLbl="bgShp" presStyleIdx="0" presStyleCnt="1" custLinFactNeighborX="-5666" custLinFactNeighborY="-1179"/>
      <dgm:spPr>
        <a:solidFill>
          <a:schemeClr val="tx1">
            <a:lumMod val="95000"/>
            <a:lumOff val="5000"/>
            <a:alpha val="61000"/>
          </a:schemeClr>
        </a:solidFill>
      </dgm:spPr>
    </dgm:pt>
    <dgm:pt modelId="{6F524D53-1B04-4752-8893-5B6089F67B52}" type="pres">
      <dgm:prSet presAssocID="{D5F40FE5-29C2-4A42-9526-3B45FAA7E1E9}" presName="linearProcess" presStyleCnt="0"/>
      <dgm:spPr/>
    </dgm:pt>
    <dgm:pt modelId="{F3FF5F37-E606-45D4-8009-22081AB8F0D5}" type="pres">
      <dgm:prSet presAssocID="{AE891043-87DB-4711-900C-5C24FAE78ADD}" presName="textNode" presStyleLbl="node1" presStyleIdx="0" presStyleCnt="3" custScaleX="59457" custLinFactX="-3273" custLinFactNeighborX="-100000" custLinFactNeighborY="-186">
        <dgm:presLayoutVars>
          <dgm:bulletEnabled val="1"/>
        </dgm:presLayoutVars>
      </dgm:prSet>
      <dgm:spPr/>
    </dgm:pt>
    <dgm:pt modelId="{3BDE130D-B13E-4D8E-B407-B4D4527E2DFC}" type="pres">
      <dgm:prSet presAssocID="{5763F7B1-5A68-402C-B177-720DC3C1D484}" presName="sibTrans" presStyleCnt="0"/>
      <dgm:spPr/>
    </dgm:pt>
    <dgm:pt modelId="{2AAB1DB6-7CE1-4D7F-BA44-2757BF792EA4}" type="pres">
      <dgm:prSet presAssocID="{2CD60A82-B9F1-42D7-A460-9C32052F3543}" presName="textNode" presStyleLbl="node1" presStyleIdx="1" presStyleCnt="3" custScaleX="93342" custLinFactX="-5256" custLinFactNeighborX="-100000" custLinFactNeighborY="-867">
        <dgm:presLayoutVars>
          <dgm:bulletEnabled val="1"/>
        </dgm:presLayoutVars>
      </dgm:prSet>
      <dgm:spPr/>
    </dgm:pt>
    <dgm:pt modelId="{8B5C66F5-5FE4-4015-9D27-B6D65DBCF43F}" type="pres">
      <dgm:prSet presAssocID="{1F50E340-5E88-44FB-9AD0-7E3FEE62FB3A}" presName="sibTrans" presStyleCnt="0"/>
      <dgm:spPr/>
    </dgm:pt>
    <dgm:pt modelId="{6A1D349E-2FE5-46C2-B7E2-457E08F289B4}" type="pres">
      <dgm:prSet presAssocID="{A19C3631-7D17-43B5-92AD-791A2AB7709B}" presName="textNode" presStyleLbl="node1" presStyleIdx="2" presStyleCnt="3" custScaleX="48902" custLinFactX="-10223" custLinFactNeighborX="-100000" custLinFactNeighborY="0">
        <dgm:presLayoutVars>
          <dgm:bulletEnabled val="1"/>
        </dgm:presLayoutVars>
      </dgm:prSet>
      <dgm:spPr/>
    </dgm:pt>
  </dgm:ptLst>
  <dgm:cxnLst>
    <dgm:cxn modelId="{92D7B707-958D-466C-87E8-E4FAD82ADC38}" type="presOf" srcId="{B6AFC86B-A4F7-4283-9DF8-51AB4655F6CD}" destId="{2AAB1DB6-7CE1-4D7F-BA44-2757BF792EA4}" srcOrd="0" destOrd="1" presId="urn:microsoft.com/office/officeart/2005/8/layout/hProcess9"/>
    <dgm:cxn modelId="{F1DDF628-7B56-45C7-B3CF-B5F3C98FDA85}" type="presOf" srcId="{D6B3706A-9673-4911-9FDE-DF29C35478EC}" destId="{F3FF5F37-E606-45D4-8009-22081AB8F0D5}" srcOrd="0" destOrd="1" presId="urn:microsoft.com/office/officeart/2005/8/layout/hProcess9"/>
    <dgm:cxn modelId="{45782F30-55D0-406B-BF87-EB9F70625BB3}" type="presOf" srcId="{D5F40FE5-29C2-4A42-9526-3B45FAA7E1E9}" destId="{5D6F7DF4-C4F6-49D6-9C3D-6EC7677C8F9D}" srcOrd="0" destOrd="0" presId="urn:microsoft.com/office/officeart/2005/8/layout/hProcess9"/>
    <dgm:cxn modelId="{ADEADD36-85E7-4DA8-97C1-D2D1797BBCB1}" srcId="{D5F40FE5-29C2-4A42-9526-3B45FAA7E1E9}" destId="{2CD60A82-B9F1-42D7-A460-9C32052F3543}" srcOrd="1" destOrd="0" parTransId="{4FB1692A-2971-4CC4-BDE4-9160472CF36A}" sibTransId="{1F50E340-5E88-44FB-9AD0-7E3FEE62FB3A}"/>
    <dgm:cxn modelId="{4374B43E-3862-441A-B83F-9FFF0F70D775}" srcId="{D5F40FE5-29C2-4A42-9526-3B45FAA7E1E9}" destId="{AE891043-87DB-4711-900C-5C24FAE78ADD}" srcOrd="0" destOrd="0" parTransId="{4530E0B0-F59B-437C-95C9-9D62DDC03D65}" sibTransId="{5763F7B1-5A68-402C-B177-720DC3C1D484}"/>
    <dgm:cxn modelId="{87FE2E49-6E69-4CE3-AA5A-85BAB3486B8F}" type="presOf" srcId="{B3D4B2BD-A5C6-418E-B84A-04AC1A38D026}" destId="{2AAB1DB6-7CE1-4D7F-BA44-2757BF792EA4}" srcOrd="0" destOrd="2" presId="urn:microsoft.com/office/officeart/2005/8/layout/hProcess9"/>
    <dgm:cxn modelId="{46F03084-CDB0-41C2-B9F7-BDC5A8F97A4E}" type="presOf" srcId="{6FFE27CD-EC03-4923-8A63-CFD051DA3930}" destId="{2AAB1DB6-7CE1-4D7F-BA44-2757BF792EA4}" srcOrd="0" destOrd="3" presId="urn:microsoft.com/office/officeart/2005/8/layout/hProcess9"/>
    <dgm:cxn modelId="{08B6BD90-538E-480A-AE0F-3A6C25E4D20A}" srcId="{D5F40FE5-29C2-4A42-9526-3B45FAA7E1E9}" destId="{A19C3631-7D17-43B5-92AD-791A2AB7709B}" srcOrd="2" destOrd="0" parTransId="{916C89C6-84BA-447C-85C4-A35F7D536CA5}" sibTransId="{10CB76CE-9F0A-44AB-8619-A70273C661C6}"/>
    <dgm:cxn modelId="{8DDE6793-905A-438C-974F-F5EF43A96D50}" srcId="{2CD60A82-B9F1-42D7-A460-9C32052F3543}" destId="{B3D4B2BD-A5C6-418E-B84A-04AC1A38D026}" srcOrd="1" destOrd="0" parTransId="{BCC19016-2AB5-4F23-923C-43E9F8C33CC1}" sibTransId="{CCE1615F-6CE6-4BA8-80ED-AE95502766E0}"/>
    <dgm:cxn modelId="{56B5D596-ECBF-4DB5-918A-449648C1C8B8}" srcId="{2CD60A82-B9F1-42D7-A460-9C32052F3543}" destId="{6FFE27CD-EC03-4923-8A63-CFD051DA3930}" srcOrd="2" destOrd="0" parTransId="{378789FC-2FD1-4FB1-9838-258BB45484A1}" sibTransId="{8824EB68-C91B-4B6B-87F8-FCD2D067871B}"/>
    <dgm:cxn modelId="{0629309F-61A6-40D8-856C-ED2545A01633}" type="presOf" srcId="{A19C3631-7D17-43B5-92AD-791A2AB7709B}" destId="{6A1D349E-2FE5-46C2-B7E2-457E08F289B4}" srcOrd="0" destOrd="0" presId="urn:microsoft.com/office/officeart/2005/8/layout/hProcess9"/>
    <dgm:cxn modelId="{299F57BA-B7AA-4A97-8D26-B774E2CA4C38}" type="presOf" srcId="{2CD60A82-B9F1-42D7-A460-9C32052F3543}" destId="{2AAB1DB6-7CE1-4D7F-BA44-2757BF792EA4}" srcOrd="0" destOrd="0" presId="urn:microsoft.com/office/officeart/2005/8/layout/hProcess9"/>
    <dgm:cxn modelId="{083C19C6-DE4C-4702-BB67-6459F58E4750}" srcId="{AE891043-87DB-4711-900C-5C24FAE78ADD}" destId="{D6B3706A-9673-4911-9FDE-DF29C35478EC}" srcOrd="0" destOrd="0" parTransId="{04000DE8-275E-42DD-BA03-381829002C42}" sibTransId="{5AF69799-312C-44E3-940D-4448293A0F48}"/>
    <dgm:cxn modelId="{C5C50ECA-57A6-436A-A20C-E8E71025C596}" type="presOf" srcId="{AE891043-87DB-4711-900C-5C24FAE78ADD}" destId="{F3FF5F37-E606-45D4-8009-22081AB8F0D5}" srcOrd="0" destOrd="0" presId="urn:microsoft.com/office/officeart/2005/8/layout/hProcess9"/>
    <dgm:cxn modelId="{81EAF4E6-A7A9-462C-A767-26FBE76AAE3B}" srcId="{2CD60A82-B9F1-42D7-A460-9C32052F3543}" destId="{B6AFC86B-A4F7-4283-9DF8-51AB4655F6CD}" srcOrd="0" destOrd="0" parTransId="{7F22EEE4-52B9-4DB5-BD21-B59944E5FB50}" sibTransId="{85653FB7-3893-41A4-8724-A7F909C000A5}"/>
    <dgm:cxn modelId="{A1A6A11C-FD8B-4332-88D2-4EE940CC5498}" type="presParOf" srcId="{5D6F7DF4-C4F6-49D6-9C3D-6EC7677C8F9D}" destId="{58D7D266-8D0B-4F82-9ECC-C9971A4E3BB8}" srcOrd="0" destOrd="0" presId="urn:microsoft.com/office/officeart/2005/8/layout/hProcess9"/>
    <dgm:cxn modelId="{74F9736F-189B-44DB-9C43-27B45279AD1D}" type="presParOf" srcId="{5D6F7DF4-C4F6-49D6-9C3D-6EC7677C8F9D}" destId="{6F524D53-1B04-4752-8893-5B6089F67B52}" srcOrd="1" destOrd="0" presId="urn:microsoft.com/office/officeart/2005/8/layout/hProcess9"/>
    <dgm:cxn modelId="{C82B16A7-B02B-4C8F-BDA5-B2FA2E321C52}" type="presParOf" srcId="{6F524D53-1B04-4752-8893-5B6089F67B52}" destId="{F3FF5F37-E606-45D4-8009-22081AB8F0D5}" srcOrd="0" destOrd="0" presId="urn:microsoft.com/office/officeart/2005/8/layout/hProcess9"/>
    <dgm:cxn modelId="{46BC3B52-4836-47AB-B235-64D0EDFDF71C}" type="presParOf" srcId="{6F524D53-1B04-4752-8893-5B6089F67B52}" destId="{3BDE130D-B13E-4D8E-B407-B4D4527E2DFC}" srcOrd="1" destOrd="0" presId="urn:microsoft.com/office/officeart/2005/8/layout/hProcess9"/>
    <dgm:cxn modelId="{0C0091BD-B77B-45DB-932F-E097818F2A7F}" type="presParOf" srcId="{6F524D53-1B04-4752-8893-5B6089F67B52}" destId="{2AAB1DB6-7CE1-4D7F-BA44-2757BF792EA4}" srcOrd="2" destOrd="0" presId="urn:microsoft.com/office/officeart/2005/8/layout/hProcess9"/>
    <dgm:cxn modelId="{FE90A104-2495-467E-B2AA-D9713938E029}" type="presParOf" srcId="{6F524D53-1B04-4752-8893-5B6089F67B52}" destId="{8B5C66F5-5FE4-4015-9D27-B6D65DBCF43F}" srcOrd="3" destOrd="0" presId="urn:microsoft.com/office/officeart/2005/8/layout/hProcess9"/>
    <dgm:cxn modelId="{0698CF5D-FBE5-410F-A877-E2763E725884}" type="presParOf" srcId="{6F524D53-1B04-4752-8893-5B6089F67B52}" destId="{6A1D349E-2FE5-46C2-B7E2-457E08F289B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3C8ECA-99EA-495E-BF6F-E319373BC68C}">
      <dsp:nvSpPr>
        <dsp:cNvPr id="0" name=""/>
        <dsp:cNvSpPr/>
      </dsp:nvSpPr>
      <dsp:spPr>
        <a:xfrm>
          <a:off x="645325" y="583073"/>
          <a:ext cx="2402319" cy="203547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C30CFA-B66E-4EF3-88CF-41AD6C837DF0}">
      <dsp:nvSpPr>
        <dsp:cNvPr id="0" name=""/>
        <dsp:cNvSpPr/>
      </dsp:nvSpPr>
      <dsp:spPr>
        <a:xfrm>
          <a:off x="2853858" y="1090777"/>
          <a:ext cx="1563885" cy="813682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rgbClr val="3FE19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Envolve processos desiderativos e cognitivos próprios de quem aprende.</a:t>
          </a:r>
          <a:endParaRPr lang="pt-BR" sz="1400" b="1" kern="1200" dirty="0"/>
        </a:p>
      </dsp:txBody>
      <dsp:txXfrm>
        <a:off x="2877690" y="1114609"/>
        <a:ext cx="1516221" cy="766018"/>
      </dsp:txXfrm>
    </dsp:sp>
    <dsp:sp modelId="{ABC37024-EFB9-4A38-B533-529AAA7B2E24}">
      <dsp:nvSpPr>
        <dsp:cNvPr id="0" name=""/>
        <dsp:cNvSpPr/>
      </dsp:nvSpPr>
      <dsp:spPr>
        <a:xfrm>
          <a:off x="645325" y="194906"/>
          <a:ext cx="2402319" cy="350500"/>
        </a:xfrm>
        <a:prstGeom prst="rect">
          <a:avLst/>
        </a:prstGeom>
        <a:solidFill>
          <a:srgbClr val="1CB6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Autoformação</a:t>
          </a:r>
          <a:r>
            <a:rPr lang="pt-BR" sz="1600" b="1" kern="1200" baseline="30000" dirty="0"/>
            <a:t>1</a:t>
          </a:r>
        </a:p>
      </dsp:txBody>
      <dsp:txXfrm>
        <a:off x="645325" y="194906"/>
        <a:ext cx="2402319" cy="350500"/>
      </dsp:txXfrm>
    </dsp:sp>
    <dsp:sp modelId="{87D48936-AEF3-4D10-B223-28DF36E11FA6}">
      <dsp:nvSpPr>
        <dsp:cNvPr id="0" name=""/>
        <dsp:cNvSpPr/>
      </dsp:nvSpPr>
      <dsp:spPr>
        <a:xfrm>
          <a:off x="5765662" y="610776"/>
          <a:ext cx="2402319" cy="203547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333" r="7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5CE52-AD45-4272-9307-881090FD8AA3}">
      <dsp:nvSpPr>
        <dsp:cNvPr id="0" name=""/>
        <dsp:cNvSpPr/>
      </dsp:nvSpPr>
      <dsp:spPr>
        <a:xfrm>
          <a:off x="7876931" y="896880"/>
          <a:ext cx="3766068" cy="973552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rgbClr val="3FE19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/>
            <a:t>Possibilidade </a:t>
          </a:r>
          <a:r>
            <a:rPr lang="pt-BR" sz="1400" b="0" kern="1200" dirty="0" err="1"/>
            <a:t>formacional</a:t>
          </a:r>
          <a:r>
            <a:rPr lang="pt-BR" sz="1400" b="0" kern="1200" dirty="0"/>
            <a:t> pela qual nos voltamos para nós mesmos, com a nossa formação no sentido de avaliá-la: qualidade profissional, existencial e cidadã. </a:t>
          </a:r>
        </a:p>
      </dsp:txBody>
      <dsp:txXfrm>
        <a:off x="7905445" y="925394"/>
        <a:ext cx="3709040" cy="916524"/>
      </dsp:txXfrm>
    </dsp:sp>
    <dsp:sp modelId="{EEB40FE7-160B-49E6-BB26-54416E9EE8A6}">
      <dsp:nvSpPr>
        <dsp:cNvPr id="0" name=""/>
        <dsp:cNvSpPr/>
      </dsp:nvSpPr>
      <dsp:spPr>
        <a:xfrm>
          <a:off x="5765662" y="222599"/>
          <a:ext cx="2402319" cy="350500"/>
        </a:xfrm>
        <a:prstGeom prst="rect">
          <a:avLst/>
        </a:prstGeom>
        <a:solidFill>
          <a:srgbClr val="1CB6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Metaformação</a:t>
          </a:r>
          <a:r>
            <a:rPr lang="pt-BR" sz="1600" b="1" kern="1200" baseline="30000" dirty="0"/>
            <a:t>2</a:t>
          </a:r>
          <a:endParaRPr lang="pt-BR" sz="1600" b="1" kern="1200" dirty="0"/>
        </a:p>
      </dsp:txBody>
      <dsp:txXfrm>
        <a:off x="5765662" y="222599"/>
        <a:ext cx="2402319" cy="350500"/>
      </dsp:txXfrm>
    </dsp:sp>
    <dsp:sp modelId="{8A82D556-B29B-48D7-B093-2A0CFD159436}">
      <dsp:nvSpPr>
        <dsp:cNvPr id="0" name=""/>
        <dsp:cNvSpPr/>
      </dsp:nvSpPr>
      <dsp:spPr>
        <a:xfrm>
          <a:off x="2355674" y="3174430"/>
          <a:ext cx="2402319" cy="2035470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152" t="-2708" r="6808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A68A91-48D3-423F-9FF7-1F203CB18B70}">
      <dsp:nvSpPr>
        <dsp:cNvPr id="0" name=""/>
        <dsp:cNvSpPr/>
      </dsp:nvSpPr>
      <dsp:spPr>
        <a:xfrm>
          <a:off x="2355674" y="2786328"/>
          <a:ext cx="2402319" cy="350500"/>
        </a:xfrm>
        <a:prstGeom prst="rect">
          <a:avLst/>
        </a:prstGeom>
        <a:solidFill>
          <a:srgbClr val="1CB6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Heteroformação</a:t>
          </a:r>
          <a:r>
            <a:rPr lang="pt-BR" sz="1600" b="1" kern="1200" baseline="30000" dirty="0"/>
            <a:t>1</a:t>
          </a:r>
          <a:endParaRPr lang="pt-BR" sz="1600" b="1" kern="1200" dirty="0"/>
        </a:p>
      </dsp:txBody>
      <dsp:txXfrm>
        <a:off x="2355674" y="2786328"/>
        <a:ext cx="2402319" cy="350500"/>
      </dsp:txXfrm>
    </dsp:sp>
    <dsp:sp modelId="{F1BF5330-4662-416C-9D29-65AC36AB082C}">
      <dsp:nvSpPr>
        <dsp:cNvPr id="0" name=""/>
        <dsp:cNvSpPr/>
      </dsp:nvSpPr>
      <dsp:spPr>
        <a:xfrm>
          <a:off x="7292299" y="3155520"/>
          <a:ext cx="2402319" cy="2035470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305" t="-5884" r="296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8887FE-B891-47D4-B71D-077313738687}">
      <dsp:nvSpPr>
        <dsp:cNvPr id="0" name=""/>
        <dsp:cNvSpPr/>
      </dsp:nvSpPr>
      <dsp:spPr>
        <a:xfrm>
          <a:off x="4532263" y="3564868"/>
          <a:ext cx="3127475" cy="974891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rgbClr val="3FE19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0" kern="1200" dirty="0"/>
            <a:t>Formação com o outro de uma perspectiva ampliada, incluindo o não humano. Diz respeito ao caráter relacional ou social de </a:t>
          </a:r>
          <a:r>
            <a:rPr lang="pt-BR" sz="1400" b="0" kern="1200" dirty="0"/>
            <a:t>toda</a:t>
          </a:r>
          <a:r>
            <a:rPr lang="pt-BR" sz="1300" b="0" kern="1200" dirty="0"/>
            <a:t> aprendizagem.</a:t>
          </a:r>
          <a:endParaRPr lang="pt-BR" sz="1300" b="1" kern="1200" dirty="0"/>
        </a:p>
      </dsp:txBody>
      <dsp:txXfrm>
        <a:off x="4560817" y="3593422"/>
        <a:ext cx="3070367" cy="917783"/>
      </dsp:txXfrm>
    </dsp:sp>
    <dsp:sp modelId="{F45158DF-B850-4D83-B08C-E6CF99F9B592}">
      <dsp:nvSpPr>
        <dsp:cNvPr id="0" name=""/>
        <dsp:cNvSpPr/>
      </dsp:nvSpPr>
      <dsp:spPr>
        <a:xfrm>
          <a:off x="7292299" y="2767418"/>
          <a:ext cx="2402319" cy="350500"/>
        </a:xfrm>
        <a:prstGeom prst="rect">
          <a:avLst/>
        </a:prstGeom>
        <a:solidFill>
          <a:srgbClr val="1CB6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EcoFormação</a:t>
          </a:r>
          <a:r>
            <a:rPr lang="pt-BR" sz="1600" b="1" kern="1200" baseline="30000" dirty="0"/>
            <a:t>1</a:t>
          </a:r>
          <a:endParaRPr lang="pt-BR" sz="1600" b="1" kern="1200" dirty="0"/>
        </a:p>
      </dsp:txBody>
      <dsp:txXfrm>
        <a:off x="7292299" y="2767418"/>
        <a:ext cx="2402319" cy="350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D7D266-8D0B-4F82-9ECC-C9971A4E3BB8}">
      <dsp:nvSpPr>
        <dsp:cNvPr id="0" name=""/>
        <dsp:cNvSpPr/>
      </dsp:nvSpPr>
      <dsp:spPr>
        <a:xfrm>
          <a:off x="250515" y="0"/>
          <a:ext cx="7933894" cy="3916219"/>
        </a:xfrm>
        <a:prstGeom prst="rightArrow">
          <a:avLst/>
        </a:prstGeom>
        <a:solidFill>
          <a:schemeClr val="tx1">
            <a:lumMod val="95000"/>
            <a:lumOff val="5000"/>
            <a:alpha val="61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FF5F37-E606-45D4-8009-22081AB8F0D5}">
      <dsp:nvSpPr>
        <dsp:cNvPr id="0" name=""/>
        <dsp:cNvSpPr/>
      </dsp:nvSpPr>
      <dsp:spPr>
        <a:xfrm>
          <a:off x="399375" y="1171952"/>
          <a:ext cx="1903919" cy="156648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Projeto de intervenção social no ciberespaço</a:t>
          </a:r>
          <a:endParaRPr lang="pt-BR" sz="16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>
              <a:solidFill>
                <a:schemeClr val="tx1"/>
              </a:solidFill>
              <a:latin typeface="Calibri" panose="020F0502020204030204" pitchFamily="34" charset="0"/>
            </a:rPr>
            <a:t>Situação problema : Fake </a:t>
          </a:r>
          <a:r>
            <a:rPr lang="pt-BR" sz="1200" kern="1200" dirty="0" err="1">
              <a:solidFill>
                <a:schemeClr val="tx1"/>
              </a:solidFill>
              <a:latin typeface="Calibri" panose="020F0502020204030204" pitchFamily="34" charset="0"/>
            </a:rPr>
            <a:t>news</a:t>
          </a:r>
          <a:r>
            <a:rPr lang="pt-BR" sz="1200" kern="1200" dirty="0">
              <a:solidFill>
                <a:schemeClr val="tx1"/>
              </a:solidFill>
              <a:latin typeface="Calibri" panose="020F0502020204030204" pitchFamily="34" charset="0"/>
            </a:rPr>
            <a:t> – Vacina- Covid</a:t>
          </a:r>
        </a:p>
      </dsp:txBody>
      <dsp:txXfrm>
        <a:off x="475845" y="1248422"/>
        <a:ext cx="1750979" cy="1413547"/>
      </dsp:txXfrm>
    </dsp:sp>
    <dsp:sp modelId="{2AAB1DB6-7CE1-4D7F-BA44-2757BF792EA4}">
      <dsp:nvSpPr>
        <dsp:cNvPr id="0" name=""/>
        <dsp:cNvSpPr/>
      </dsp:nvSpPr>
      <dsp:spPr>
        <a:xfrm>
          <a:off x="2706496" y="1161284"/>
          <a:ext cx="2988978" cy="1566487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>
              <a:solidFill>
                <a:schemeClr val="tx1"/>
              </a:solidFill>
              <a:latin typeface="Calibri" panose="020F0502020204030204" pitchFamily="34" charset="0"/>
            </a:rPr>
            <a:t>Sequência didática</a:t>
          </a:r>
          <a:endParaRPr lang="pt-BR" sz="1600" b="1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>
              <a:solidFill>
                <a:schemeClr val="tx1"/>
              </a:solidFill>
              <a:latin typeface="Calibri" panose="020F0502020204030204" pitchFamily="34" charset="0"/>
            </a:rPr>
            <a:t>Eu me vendo no Contexto: escrita de si</a:t>
          </a:r>
          <a:endParaRPr lang="pt-BR" sz="1200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>
              <a:solidFill>
                <a:schemeClr val="tx1"/>
              </a:solidFill>
              <a:latin typeface="Calibri" panose="020F0502020204030204" pitchFamily="34" charset="0"/>
            </a:rPr>
            <a:t>Pesquisando o tema (sites)</a:t>
          </a:r>
          <a:endParaRPr lang="pt-BR" sz="1200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Produção de recurso áudio visual (exemplos: vídeo, Podcast, Cartaz virtual e/ou Blog)</a:t>
          </a:r>
          <a:endParaRPr lang="pt-BR" sz="12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2782966" y="1237754"/>
        <a:ext cx="2836038" cy="1413547"/>
      </dsp:txXfrm>
    </dsp:sp>
    <dsp:sp modelId="{6A1D349E-2FE5-46C2-B7E2-457E08F289B4}">
      <dsp:nvSpPr>
        <dsp:cNvPr id="0" name=""/>
        <dsp:cNvSpPr/>
      </dsp:nvSpPr>
      <dsp:spPr>
        <a:xfrm>
          <a:off x="6003121" y="1174865"/>
          <a:ext cx="1565929" cy="1566487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Circulação em rede social </a:t>
          </a:r>
          <a:endParaRPr lang="pt-BR" sz="160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6079563" y="1251307"/>
        <a:ext cx="1413045" cy="14136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A513CE-ED4C-4CA9-9A6F-D6F11119C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37EE54-83B1-4E19-AB71-59C5150D2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52A72-A9C5-4D27-B458-ABF5ACEAA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94F31-ABEA-4675-BEC5-703D6BEB72FF}" type="datetimeFigureOut">
              <a:rPr lang="pt-BR" smtClean="0"/>
              <a:t>11/06/2021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D0D86E-B10C-4F0B-9259-FE919A359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7C79B8-3823-46A1-9248-7D6D1992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1640F-862A-49DE-B00D-F9BA0463E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957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856EB5-9CF8-4429-A05B-AFCC3BC21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285EC75-4435-46ED-82DB-F0E5BD869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B17F11-A0E2-497B-B0A5-E14745FE3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94F31-ABEA-4675-BEC5-703D6BEB72FF}" type="datetimeFigureOut">
              <a:rPr lang="pt-BR" smtClean="0"/>
              <a:t>11/06/2021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1CFF1C4-2DD2-4E4A-A994-5F88B1B12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10152D-EC10-4113-82CA-B6C7EF882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1640F-862A-49DE-B00D-F9BA0463E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501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5FA0D28-746C-4E5D-AE0F-4509D1110C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50587BC-911B-44BB-9A5D-68805ED69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4406CD-F17F-4804-9B43-E942275E2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94F31-ABEA-4675-BEC5-703D6BEB72FF}" type="datetimeFigureOut">
              <a:rPr lang="pt-BR" smtClean="0"/>
              <a:t>11/06/2021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045A1D-2086-471A-8CF8-1F06EDD4D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481975-7D1B-4C30-9F7F-961A9904A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1640F-862A-49DE-B00D-F9BA0463E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9082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FB622-44AB-4D10-84B9-4CE581CF4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E7A7EB-EBC0-4B6A-8EBC-46592E35D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81431E-D220-46E9-9CC9-93D95057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94F31-ABEA-4675-BEC5-703D6BEB72FF}" type="datetimeFigureOut">
              <a:rPr lang="pt-BR" smtClean="0"/>
              <a:t>11/06/2021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48D1FB-1E64-4D89-B5F3-7A32AA214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92F2F8-0A9B-4BEF-A463-B92560DCF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1640F-862A-49DE-B00D-F9BA0463E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185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A668D5-4364-4CA6-A9D0-F8A474083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2400557-788A-4036-B99C-D009EFEE8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598B3F-DE1C-4857-9ED4-2F630EFC0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94F31-ABEA-4675-BEC5-703D6BEB72FF}" type="datetimeFigureOut">
              <a:rPr lang="pt-BR" smtClean="0"/>
              <a:t>11/06/2021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3174E2A-9096-4291-A693-C803420A4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6D8168-C783-4F45-B11E-963CA38A6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1640F-862A-49DE-B00D-F9BA0463E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177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69E914-3863-49AE-90E3-B7F79D950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F0A042-4FF6-4F78-8703-60FB9E8B94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5ADF655-5D82-48E5-ACAF-77FB23575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07F19AF-159F-4110-8926-2C5FB3A0A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94F31-ABEA-4675-BEC5-703D6BEB72FF}" type="datetimeFigureOut">
              <a:rPr lang="pt-BR" smtClean="0"/>
              <a:t>11/06/2021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A114115-C828-4B4F-A009-8BFB0B36E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78D6650-6A44-4C4A-A8A8-93C6CBFF5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1640F-862A-49DE-B00D-F9BA0463E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4112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645F5-AFC3-42A7-83AF-E0233056B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58B864-9D56-45EE-B596-53EA4AC29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F8A4BD6-288A-4F02-9B9E-20B83E2D1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4D2139B-6BDF-445C-BD8E-128234FC72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3D2766B-DB4A-45A8-9D4F-07729AA43E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CCEB97C-2EA5-427C-ACA9-94155DEFF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94F31-ABEA-4675-BEC5-703D6BEB72FF}" type="datetimeFigureOut">
              <a:rPr lang="pt-BR" smtClean="0"/>
              <a:t>11/06/2021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507F1C2-A9E5-448C-B5D1-D9CAC449B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8F8735E-1FCC-4D10-9F62-E2C150046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1640F-862A-49DE-B00D-F9BA0463E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6413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895536-DCC3-44CB-B1B7-12255CC73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BB9F00C-C854-4574-8DFA-73F9B2F1C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94F31-ABEA-4675-BEC5-703D6BEB72FF}" type="datetimeFigureOut">
              <a:rPr lang="pt-BR" smtClean="0"/>
              <a:t>11/06/2021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553D121-A1BB-496B-9144-9BDF4A8A7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318CC8C-19DC-4525-9123-E42FB144E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1640F-862A-49DE-B00D-F9BA0463E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422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025341D-FCCE-408B-A5B7-4020C314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94F31-ABEA-4675-BEC5-703D6BEB72FF}" type="datetimeFigureOut">
              <a:rPr lang="pt-BR" smtClean="0"/>
              <a:t>11/06/2021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9A22D26-76EF-4DBE-B9B3-3E01DBD15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137AC09-4D72-437C-9ABC-1B80A8F5F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1640F-862A-49DE-B00D-F9BA0463E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659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8E2EF0-B57D-485D-8FC0-485DDC7B7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0A21E4-4F6D-42EA-9ADE-86DBFF363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22C109-3CBD-44FE-8B02-440A0E756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CCAE8F3-A40B-4E50-BDDF-611A600DE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94F31-ABEA-4675-BEC5-703D6BEB72FF}" type="datetimeFigureOut">
              <a:rPr lang="pt-BR" smtClean="0"/>
              <a:t>11/06/2021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8CDB13-98DD-43F9-A7E8-4003376FD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4B65A8F-B1CB-4F5E-952D-CDA27FA0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1640F-862A-49DE-B00D-F9BA0463E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391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3159BF-A5E5-4063-8D1B-226FEE37E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3CC1CB9-C5D0-418F-828B-F6D30BD81D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CD0A7-F3E8-414C-9A1B-272CAC56D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4EA1995-66D0-45A0-B97C-872473891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94F31-ABEA-4675-BEC5-703D6BEB72FF}" type="datetimeFigureOut">
              <a:rPr lang="pt-BR" smtClean="0"/>
              <a:t>11/06/2021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889DF66-3B9E-4C3E-9C6E-22749B896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5D523C6-0AAB-4B85-96CC-0B9B760EE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1640F-862A-49DE-B00D-F9BA0463E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6825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BD51F40-1FB6-49D5-8E22-686761A98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BAB36A5-63FC-41CE-A702-39812B033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43818"/>
            <a:ext cx="10515600" cy="5377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67DF2E-B7C6-48BE-B3EF-E029ADE06C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94F31-ABEA-4675-BEC5-703D6BEB72FF}" type="datetimeFigureOut">
              <a:rPr lang="pt-BR" smtClean="0"/>
              <a:t>11/06/2021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43C75D0-03FC-4FD0-9F30-A28D6F1E3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6132AD-110E-48C5-BA10-51576D1AF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1640F-862A-49DE-B00D-F9BA0463E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621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5.png"/><Relationship Id="rId3" Type="http://schemas.openxmlformats.org/officeDocument/2006/relationships/hyperlink" Target="https://www.youtube.com/playlist?list=PLJ4OGYhKIdcUwE2jKK5iplqyBAmne_sG4" TargetMode="External"/><Relationship Id="rId7" Type="http://schemas.openxmlformats.org/officeDocument/2006/relationships/hyperlink" Target="http://lattes.cnpq.br/8539464540238508" TargetMode="External"/><Relationship Id="rId12" Type="http://schemas.openxmlformats.org/officeDocument/2006/relationships/image" Target="../media/image4.jpeg"/><Relationship Id="rId2" Type="http://schemas.openxmlformats.org/officeDocument/2006/relationships/hyperlink" Target="https://ieducacao.ceie-br.org/educacaoonline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educacao.ceie-br.org/educacaoonline" TargetMode="External"/><Relationship Id="rId11" Type="http://schemas.openxmlformats.org/officeDocument/2006/relationships/hyperlink" Target="http://lattes.cnpq.br/8542174284521241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3.jpeg"/><Relationship Id="rId4" Type="http://schemas.openxmlformats.org/officeDocument/2006/relationships/hyperlink" Target="https://www.youtube.com/CEIE-SBC" TargetMode="External"/><Relationship Id="rId9" Type="http://schemas.openxmlformats.org/officeDocument/2006/relationships/hyperlink" Target="http://lattes.cnpq.br/9464170521679409" TargetMode="Externa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educacao.ceie-br.org/educacaoonline/#CARVALHO2015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https://www.freepik.com/storyset" TargetMode="External"/><Relationship Id="rId7" Type="http://schemas.openxmlformats.org/officeDocument/2006/relationships/diagramQuickStyle" Target="../diagrams/quickStyle1.xml"/><Relationship Id="rId2" Type="http://schemas.openxmlformats.org/officeDocument/2006/relationships/hyperlink" Target="https://www.freepik.com/" TargetMode="Externa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ps://orivaldojunior.artstation.com/projects/N9PKq" TargetMode="External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ead.uern.br/moodle/course/view.php?id=3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s://ieducacao.ceie-br.org/educacaoonline/" TargetMode="External"/><Relationship Id="rId7" Type="http://schemas.openxmlformats.org/officeDocument/2006/relationships/diagramColors" Target="../diagrams/colors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ieducacao.ceie-br.org/educacaoonlin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educacao.ceie-br.org/educacaoonline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istemascolaborativos.uniriotec.br/sistemas-colaborativos-para-uma-nova-sociedade-e-um-novo-ser-humano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lay.google.com/store/books/details?id=KTMnAAAAQBAJ&amp;rdid=book-KTMnAAAAQBAJ&amp;rdot=1&amp;source=gbs_vpt_reviews&amp;pcampaignid=books_booksearch_atb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.br/Pesquisa-Forma%C3%A7%C3%A3o-na-Cibercultura-Edm%C3%A9a-Santos-ebook/dp/B00S0DQBXO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istemascolaborativos.uniriotec.br/aprendizagem-colaborativa-com-suporte-computacional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amazon.com.br/email-Facebook-perspectiva-evolucionista-conversa%C3%A7%C3%A3o-ebook/dp/B00NBJD0WC" TargetMode="Externa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otes/?fref=ts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rchunitau.com.br/index.php/rch/article/view/604/336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5.png"/><Relationship Id="rId3" Type="http://schemas.openxmlformats.org/officeDocument/2006/relationships/hyperlink" Target="https://www.youtube.com/playlist?list=PLJ4OGYhKIdcUwE2jKK5iplqyBAmne_sG4" TargetMode="External"/><Relationship Id="rId7" Type="http://schemas.openxmlformats.org/officeDocument/2006/relationships/hyperlink" Target="http://lattes.cnpq.br/8539464540238508" TargetMode="External"/><Relationship Id="rId12" Type="http://schemas.openxmlformats.org/officeDocument/2006/relationships/image" Target="../media/image4.jpeg"/><Relationship Id="rId2" Type="http://schemas.openxmlformats.org/officeDocument/2006/relationships/hyperlink" Target="https://ieducacao.ceie-br.org/educacaoonline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educacao.ceie-br.org/educacaoonline" TargetMode="External"/><Relationship Id="rId11" Type="http://schemas.openxmlformats.org/officeDocument/2006/relationships/hyperlink" Target="http://lattes.cnpq.br/8542174284521241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3.jpeg"/><Relationship Id="rId4" Type="http://schemas.openxmlformats.org/officeDocument/2006/relationships/hyperlink" Target="https://www.youtube.com/CEIE-SBC" TargetMode="External"/><Relationship Id="rId9" Type="http://schemas.openxmlformats.org/officeDocument/2006/relationships/hyperlink" Target="http://lattes.cnpq.br/946417052167940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fzv1ZM9wnR0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ieducacao.ceie-br.org/educacaoonline/#SANTOSR2005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tângulo 64">
            <a:extLst>
              <a:ext uri="{FF2B5EF4-FFF2-40B4-BE49-F238E27FC236}">
                <a16:creationId xmlns:a16="http://schemas.microsoft.com/office/drawing/2014/main" id="{A645B54D-A006-4D41-9E1C-738248E02BA4}"/>
              </a:ext>
            </a:extLst>
          </p:cNvPr>
          <p:cNvSpPr>
            <a:spLocks noChangeAspect="1"/>
          </p:cNvSpPr>
          <p:nvPr/>
        </p:nvSpPr>
        <p:spPr>
          <a:xfrm>
            <a:off x="4242822" y="2086187"/>
            <a:ext cx="7949178" cy="36543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070996D0-B62F-44ED-8745-1DB83FDBFB84}"/>
              </a:ext>
            </a:extLst>
          </p:cNvPr>
          <p:cNvSpPr/>
          <p:nvPr/>
        </p:nvSpPr>
        <p:spPr>
          <a:xfrm>
            <a:off x="-3244" y="2086187"/>
            <a:ext cx="5040640" cy="36697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49C320E-FAEE-470A-852E-F39A9151C04B}"/>
              </a:ext>
            </a:extLst>
          </p:cNvPr>
          <p:cNvGrpSpPr/>
          <p:nvPr/>
        </p:nvGrpSpPr>
        <p:grpSpPr>
          <a:xfrm flipH="1">
            <a:off x="381025" y="1377647"/>
            <a:ext cx="7765964" cy="5148000"/>
            <a:chOff x="-2022" y="1377647"/>
            <a:chExt cx="8009295" cy="5148000"/>
          </a:xfrm>
        </p:grpSpPr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66026254-7ECC-4595-8B1B-FA40BFB20872}"/>
                </a:ext>
              </a:extLst>
            </p:cNvPr>
            <p:cNvSpPr>
              <a:spLocks/>
            </p:cNvSpPr>
            <p:nvPr/>
          </p:nvSpPr>
          <p:spPr>
            <a:xfrm flipV="1">
              <a:off x="2859274" y="1377647"/>
              <a:ext cx="5147999" cy="5148000"/>
            </a:xfrm>
            <a:prstGeom prst="rect">
              <a:avLst/>
            </a:prstGeom>
            <a:gradFill flip="none" rotWithShape="1">
              <a:gsLst>
                <a:gs pos="65000">
                  <a:srgbClr val="FFBF00">
                    <a:alpha val="0"/>
                  </a:srgbClr>
                </a:gs>
                <a:gs pos="29000">
                  <a:srgbClr val="FFBF00">
                    <a:alpha val="34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A3D07325-6D8B-41CE-9493-FBC18818E7C7}"/>
                </a:ext>
              </a:extLst>
            </p:cNvPr>
            <p:cNvSpPr>
              <a:spLocks/>
            </p:cNvSpPr>
            <p:nvPr/>
          </p:nvSpPr>
          <p:spPr>
            <a:xfrm flipV="1">
              <a:off x="-2022" y="1377647"/>
              <a:ext cx="5148000" cy="5148000"/>
            </a:xfrm>
            <a:prstGeom prst="rect">
              <a:avLst/>
            </a:prstGeom>
            <a:gradFill flip="none" rotWithShape="1">
              <a:gsLst>
                <a:gs pos="65000">
                  <a:srgbClr val="D480C3">
                    <a:alpha val="0"/>
                  </a:srgbClr>
                </a:gs>
                <a:gs pos="29000">
                  <a:srgbClr val="D480C3">
                    <a:alpha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A96712F7-4F20-4870-A758-E8538BA6DAB2}"/>
              </a:ext>
            </a:extLst>
          </p:cNvPr>
          <p:cNvSpPr txBox="1"/>
          <p:nvPr/>
        </p:nvSpPr>
        <p:spPr>
          <a:xfrm>
            <a:off x="9950437" y="5937628"/>
            <a:ext cx="2196753" cy="834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Esta apresentação está licenciada para ser remixada, reutilizada no todo ou em parte, para a construção de outras aulas ou obras sem fins comerciais e citando a fonte:</a:t>
            </a:r>
            <a:b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</a:b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(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hlinkClick r:id="rId2"/>
              </a:rPr>
              <a:t>SANTOS; RIBEIRO; CARVALHO, 2011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E0AF6872-D69D-4B53-BD5E-1E7A58216B0D}"/>
              </a:ext>
            </a:extLst>
          </p:cNvPr>
          <p:cNvSpPr txBox="1"/>
          <p:nvPr/>
        </p:nvSpPr>
        <p:spPr>
          <a:xfrm>
            <a:off x="28842" y="6456413"/>
            <a:ext cx="2782091" cy="377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Este conteúdo foi apresentado na </a:t>
            </a:r>
            <a:r>
              <a:rPr lang="pt-BR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live</a:t>
            </a: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 realizada no dia 10/6/2021 no programa </a:t>
            </a: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hlinkClick r:id="rId3"/>
              </a:rPr>
              <a:t>Conecta</a:t>
            </a: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 do canal </a:t>
            </a: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hlinkClick r:id="rId4"/>
              </a:rPr>
              <a:t>CEIE-SBC</a:t>
            </a:r>
            <a:endParaRPr lang="pt-BR" sz="800" dirty="0"/>
          </a:p>
        </p:txBody>
      </p: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968DF783-A68E-433F-B7E1-41669FF00589}"/>
              </a:ext>
            </a:extLst>
          </p:cNvPr>
          <p:cNvGrpSpPr/>
          <p:nvPr/>
        </p:nvGrpSpPr>
        <p:grpSpPr>
          <a:xfrm>
            <a:off x="10968657" y="5542269"/>
            <a:ext cx="1090057" cy="381517"/>
            <a:chOff x="10984153" y="1604670"/>
            <a:chExt cx="1090057" cy="381517"/>
          </a:xfrm>
        </p:grpSpPr>
        <p:pic>
          <p:nvPicPr>
            <p:cNvPr id="74" name="Picture 6" descr="O que é e pra que serve a licença Creative Commons?">
              <a:extLst>
                <a:ext uri="{FF2B5EF4-FFF2-40B4-BE49-F238E27FC236}">
                  <a16:creationId xmlns:a16="http://schemas.microsoft.com/office/drawing/2014/main" id="{373E3AE0-86B9-4AB0-B713-7326090F03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4153" y="1604803"/>
              <a:ext cx="1090056" cy="381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Retângulo 74">
              <a:extLst>
                <a:ext uri="{FF2B5EF4-FFF2-40B4-BE49-F238E27FC236}">
                  <a16:creationId xmlns:a16="http://schemas.microsoft.com/office/drawing/2014/main" id="{BBFCF22C-D41C-4482-AF8B-D2B737992D4B}"/>
                </a:ext>
              </a:extLst>
            </p:cNvPr>
            <p:cNvSpPr/>
            <p:nvPr/>
          </p:nvSpPr>
          <p:spPr>
            <a:xfrm>
              <a:off x="10984154" y="1604670"/>
              <a:ext cx="1090056" cy="38138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06C98EE-E90D-4080-A2AE-A1FEBE992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5087"/>
            <a:ext cx="12191081" cy="127219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4400" dirty="0">
                <a:latin typeface="Trebuchet MS" panose="020B0603020202020204" pitchFamily="34" charset="0"/>
              </a:rPr>
              <a:t>Educação online</a:t>
            </a:r>
            <a:r>
              <a:rPr lang="pt-BR" sz="3200" i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: </a:t>
            </a:r>
            <a:r>
              <a:rPr lang="pt-BR" sz="3200" i="1" dirty="0" err="1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aprenderensinar</a:t>
            </a:r>
            <a:r>
              <a:rPr lang="pt-BR" sz="32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 em rede</a:t>
            </a:r>
            <a:endParaRPr lang="pt-BR" sz="36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F0C15B38-2DC5-4E21-AA14-7D8D242D9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01" y="6541419"/>
            <a:ext cx="6918960" cy="305020"/>
          </a:xfrm>
        </p:spPr>
        <p:txBody>
          <a:bodyPr>
            <a:normAutofit fontScale="92500" lnSpcReduction="10000"/>
          </a:bodyPr>
          <a:lstStyle/>
          <a:p>
            <a:r>
              <a:rPr lang="pt-BR" sz="1600" dirty="0">
                <a:hlinkClick r:id="rId6"/>
              </a:rPr>
              <a:t>https://ieducacao.ceie-br.org/educacaoonline</a:t>
            </a:r>
            <a:r>
              <a:rPr lang="pt-BR" sz="1600" dirty="0"/>
              <a:t> </a:t>
            </a: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546CFCC2-5011-4F9F-94A9-7AB520CB3E9F}"/>
              </a:ext>
            </a:extLst>
          </p:cNvPr>
          <p:cNvSpPr txBox="1">
            <a:spLocks noChangeAspect="1"/>
          </p:cNvSpPr>
          <p:nvPr/>
        </p:nvSpPr>
        <p:spPr>
          <a:xfrm rot="16200000">
            <a:off x="9394582" y="2898561"/>
            <a:ext cx="2277452" cy="227745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pt-BR" sz="1600" b="1" spc="100" dirty="0">
                <a:latin typeface="Trebuchet MS" panose="020B0603020202020204" pitchFamily="34" charset="0"/>
              </a:rPr>
              <a:t>MAYRA R. F. RIBEIRO </a:t>
            </a:r>
            <a:r>
              <a:rPr lang="pt-BR" sz="14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- UERN</a:t>
            </a:r>
            <a:endParaRPr lang="pt-BR" sz="1600" spc="1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4443EF88-03AD-4986-B884-52561C5F4811}"/>
              </a:ext>
            </a:extLst>
          </p:cNvPr>
          <p:cNvSpPr txBox="1">
            <a:spLocks noChangeAspect="1"/>
          </p:cNvSpPr>
          <p:nvPr/>
        </p:nvSpPr>
        <p:spPr>
          <a:xfrm>
            <a:off x="7165830" y="4027352"/>
            <a:ext cx="2277450" cy="227745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pt-BR" sz="1600" b="1" spc="100" dirty="0">
                <a:latin typeface="Trebuchet MS" panose="020B0603020202020204" pitchFamily="34" charset="0"/>
              </a:rPr>
              <a:t>FELIPE CARVALHO </a:t>
            </a:r>
            <a:r>
              <a:rPr lang="pt-BR" sz="1400" spc="1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- GPDOC/UFRRJ</a:t>
            </a:r>
            <a:endParaRPr lang="pt-BR" sz="1600" spc="1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E069E6D7-4755-4B3E-B0C2-31EFB1094360}"/>
              </a:ext>
            </a:extLst>
          </p:cNvPr>
          <p:cNvSpPr txBox="1">
            <a:spLocks noChangeAspect="1"/>
          </p:cNvSpPr>
          <p:nvPr/>
        </p:nvSpPr>
        <p:spPr>
          <a:xfrm rot="18000000">
            <a:off x="7637762" y="1478474"/>
            <a:ext cx="2105951" cy="210595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Circle">
              <a:avLst/>
            </a:prstTxWarp>
            <a:spAutoFit/>
          </a:bodyPr>
          <a:lstStyle/>
          <a:p>
            <a:pPr algn="ctr"/>
            <a:r>
              <a:rPr lang="pt-BR" sz="1600" b="1" spc="100" dirty="0">
                <a:latin typeface="Trebuchet MS" panose="020B0603020202020204" pitchFamily="34" charset="0"/>
              </a:rPr>
              <a:t>ROSEMARY DOS SANTOS</a:t>
            </a:r>
            <a:r>
              <a:rPr lang="pt-BR" sz="1600" b="1" spc="1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1400" spc="1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– UERJ/FEBF</a:t>
            </a:r>
            <a:endParaRPr lang="pt-BR" sz="1600" spc="1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B438871D-68D6-48AD-9B8E-93532EC7B753}"/>
              </a:ext>
            </a:extLst>
          </p:cNvPr>
          <p:cNvSpPr>
            <a:spLocks noChangeAspect="1"/>
          </p:cNvSpPr>
          <p:nvPr/>
        </p:nvSpPr>
        <p:spPr>
          <a:xfrm>
            <a:off x="7789027" y="1629743"/>
            <a:ext cx="1803418" cy="1803417"/>
          </a:xfrm>
          <a:prstGeom prst="ellipse">
            <a:avLst/>
          </a:prstGeom>
          <a:solidFill>
            <a:srgbClr val="F9BD0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DB8FA0BD-748D-4BA6-BAE7-4A5089654588}"/>
              </a:ext>
            </a:extLst>
          </p:cNvPr>
          <p:cNvSpPr>
            <a:spLocks noChangeAspect="1"/>
          </p:cNvSpPr>
          <p:nvPr/>
        </p:nvSpPr>
        <p:spPr>
          <a:xfrm>
            <a:off x="9639802" y="3138991"/>
            <a:ext cx="1796593" cy="1796590"/>
          </a:xfrm>
          <a:prstGeom prst="ellipse">
            <a:avLst/>
          </a:prstGeom>
          <a:solidFill>
            <a:srgbClr val="B879BA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7" name="Arco 6">
            <a:extLst>
              <a:ext uri="{FF2B5EF4-FFF2-40B4-BE49-F238E27FC236}">
                <a16:creationId xmlns:a16="http://schemas.microsoft.com/office/drawing/2014/main" id="{EDA4F610-B465-4581-BC0D-A6C83220B268}"/>
              </a:ext>
            </a:extLst>
          </p:cNvPr>
          <p:cNvSpPr>
            <a:spLocks noChangeAspect="1"/>
          </p:cNvSpPr>
          <p:nvPr/>
        </p:nvSpPr>
        <p:spPr>
          <a:xfrm rot="10800000">
            <a:off x="7749667" y="1590377"/>
            <a:ext cx="1882146" cy="1882145"/>
          </a:xfrm>
          <a:prstGeom prst="arc">
            <a:avLst>
              <a:gd name="adj1" fmla="val 8436657"/>
              <a:gd name="adj2" fmla="val 0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31" name="Arco 30">
            <a:extLst>
              <a:ext uri="{FF2B5EF4-FFF2-40B4-BE49-F238E27FC236}">
                <a16:creationId xmlns:a16="http://schemas.microsoft.com/office/drawing/2014/main" id="{B09DDB01-4414-473C-84F7-EDFDDACB908D}"/>
              </a:ext>
            </a:extLst>
          </p:cNvPr>
          <p:cNvSpPr>
            <a:spLocks noChangeAspect="1"/>
          </p:cNvSpPr>
          <p:nvPr/>
        </p:nvSpPr>
        <p:spPr>
          <a:xfrm rot="9900000">
            <a:off x="9592236" y="3096213"/>
            <a:ext cx="1882146" cy="1882145"/>
          </a:xfrm>
          <a:prstGeom prst="arc">
            <a:avLst>
              <a:gd name="adj1" fmla="val 16186055"/>
              <a:gd name="adj2" fmla="val 0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33" name="Arco 32">
            <a:extLst>
              <a:ext uri="{FF2B5EF4-FFF2-40B4-BE49-F238E27FC236}">
                <a16:creationId xmlns:a16="http://schemas.microsoft.com/office/drawing/2014/main" id="{3E4E1EC7-4ED3-43AD-B3CA-42C854521762}"/>
              </a:ext>
            </a:extLst>
          </p:cNvPr>
          <p:cNvSpPr>
            <a:spLocks noChangeAspect="1"/>
          </p:cNvSpPr>
          <p:nvPr/>
        </p:nvSpPr>
        <p:spPr>
          <a:xfrm rot="5400000">
            <a:off x="9258081" y="2762057"/>
            <a:ext cx="2550450" cy="2550451"/>
          </a:xfrm>
          <a:prstGeom prst="arc">
            <a:avLst>
              <a:gd name="adj1" fmla="val 14443853"/>
              <a:gd name="adj2" fmla="val 20383830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39" name="Arco 38">
            <a:extLst>
              <a:ext uri="{FF2B5EF4-FFF2-40B4-BE49-F238E27FC236}">
                <a16:creationId xmlns:a16="http://schemas.microsoft.com/office/drawing/2014/main" id="{14A7644D-FE24-4615-9C6D-E105E2A4D2AF}"/>
              </a:ext>
            </a:extLst>
          </p:cNvPr>
          <p:cNvSpPr>
            <a:spLocks noChangeAspect="1"/>
          </p:cNvSpPr>
          <p:nvPr/>
        </p:nvSpPr>
        <p:spPr>
          <a:xfrm rot="18000000">
            <a:off x="9592233" y="3096216"/>
            <a:ext cx="1882145" cy="1882146"/>
          </a:xfrm>
          <a:prstGeom prst="arc">
            <a:avLst>
              <a:gd name="adj1" fmla="val 17811720"/>
              <a:gd name="adj2" fmla="val 2724225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86" name="Arco 85">
            <a:extLst>
              <a:ext uri="{FF2B5EF4-FFF2-40B4-BE49-F238E27FC236}">
                <a16:creationId xmlns:a16="http://schemas.microsoft.com/office/drawing/2014/main" id="{D1C29A70-7C0E-4E67-B465-8920041E1496}"/>
              </a:ext>
            </a:extLst>
          </p:cNvPr>
          <p:cNvSpPr>
            <a:spLocks noChangeAspect="1"/>
          </p:cNvSpPr>
          <p:nvPr/>
        </p:nvSpPr>
        <p:spPr>
          <a:xfrm rot="5400000" flipH="1">
            <a:off x="7415683" y="1256398"/>
            <a:ext cx="2550104" cy="2550101"/>
          </a:xfrm>
          <a:prstGeom prst="arc">
            <a:avLst>
              <a:gd name="adj1" fmla="val 17697912"/>
              <a:gd name="adj2" fmla="val 3503380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67BC7126-512F-4955-A97C-188B1B8E130C}"/>
              </a:ext>
            </a:extLst>
          </p:cNvPr>
          <p:cNvSpPr>
            <a:spLocks noChangeAspect="1"/>
          </p:cNvSpPr>
          <p:nvPr/>
        </p:nvSpPr>
        <p:spPr>
          <a:xfrm>
            <a:off x="7402848" y="4264371"/>
            <a:ext cx="1803418" cy="1803417"/>
          </a:xfrm>
          <a:prstGeom prst="ellipse">
            <a:avLst/>
          </a:prstGeom>
          <a:solidFill>
            <a:srgbClr val="007F7F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pic>
        <p:nvPicPr>
          <p:cNvPr id="59" name="Picture 8" descr="Felipe da Silva Ponte de Carvalho">
            <a:hlinkClick r:id="rId7"/>
            <a:extLst>
              <a:ext uri="{FF2B5EF4-FFF2-40B4-BE49-F238E27FC236}">
                <a16:creationId xmlns:a16="http://schemas.microsoft.com/office/drawing/2014/main" id="{5342161F-6437-49A9-A551-23A2A1AD0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7" b="1939"/>
          <a:stretch/>
        </p:blipFill>
        <p:spPr bwMode="auto">
          <a:xfrm>
            <a:off x="7435734" y="4295012"/>
            <a:ext cx="1737647" cy="1742135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60" name="Picture 4" descr="Rosemary dos Santos">
            <a:hlinkClick r:id="rId9"/>
            <a:extLst>
              <a:ext uri="{FF2B5EF4-FFF2-40B4-BE49-F238E27FC236}">
                <a16:creationId xmlns:a16="http://schemas.microsoft.com/office/drawing/2014/main" id="{4FF39CF1-3D3B-4EF9-BFB6-EFB6BC9B4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6" b="9111"/>
          <a:stretch/>
        </p:blipFill>
        <p:spPr bwMode="auto">
          <a:xfrm>
            <a:off x="7821563" y="1661520"/>
            <a:ext cx="1742135" cy="1742135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61" name="Picture 6" descr="Mayra Rodrigues Fernandes Ribeiro">
            <a:hlinkClick r:id="rId11"/>
            <a:extLst>
              <a:ext uri="{FF2B5EF4-FFF2-40B4-BE49-F238E27FC236}">
                <a16:creationId xmlns:a16="http://schemas.microsoft.com/office/drawing/2014/main" id="{2EA3914D-823F-47F5-B0BD-54AEE2CFBE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99"/>
          <a:stretch/>
        </p:blipFill>
        <p:spPr bwMode="auto">
          <a:xfrm>
            <a:off x="9674140" y="3170409"/>
            <a:ext cx="1732892" cy="1742135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46" name="Arco 45">
            <a:extLst>
              <a:ext uri="{FF2B5EF4-FFF2-40B4-BE49-F238E27FC236}">
                <a16:creationId xmlns:a16="http://schemas.microsoft.com/office/drawing/2014/main" id="{93B9AFB8-2CF0-4642-883F-94B8026D3E35}"/>
              </a:ext>
            </a:extLst>
          </p:cNvPr>
          <p:cNvSpPr>
            <a:spLocks noChangeAspect="1"/>
          </p:cNvSpPr>
          <p:nvPr/>
        </p:nvSpPr>
        <p:spPr>
          <a:xfrm rot="5400000">
            <a:off x="7029330" y="3890853"/>
            <a:ext cx="2550450" cy="2550451"/>
          </a:xfrm>
          <a:prstGeom prst="arc">
            <a:avLst>
              <a:gd name="adj1" fmla="val 19445387"/>
              <a:gd name="adj2" fmla="val 3048346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50" name="Arco 49">
            <a:extLst>
              <a:ext uri="{FF2B5EF4-FFF2-40B4-BE49-F238E27FC236}">
                <a16:creationId xmlns:a16="http://schemas.microsoft.com/office/drawing/2014/main" id="{3563B4FF-0EC2-4850-92FC-798ED06EBD71}"/>
              </a:ext>
            </a:extLst>
          </p:cNvPr>
          <p:cNvSpPr>
            <a:spLocks noChangeAspect="1"/>
          </p:cNvSpPr>
          <p:nvPr/>
        </p:nvSpPr>
        <p:spPr>
          <a:xfrm rot="10800000">
            <a:off x="7363484" y="4225005"/>
            <a:ext cx="1882146" cy="1882145"/>
          </a:xfrm>
          <a:prstGeom prst="arc">
            <a:avLst>
              <a:gd name="adj1" fmla="val 21542512"/>
              <a:gd name="adj2" fmla="val 7380735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pic>
        <p:nvPicPr>
          <p:cNvPr id="90" name="Imagem 89">
            <a:hlinkClick r:id="rId3"/>
            <a:extLst>
              <a:ext uri="{FF2B5EF4-FFF2-40B4-BE49-F238E27FC236}">
                <a16:creationId xmlns:a16="http://schemas.microsoft.com/office/drawing/2014/main" id="{DEA8E9FC-E789-4856-ACF5-A68189CA6A8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3223" b="11756"/>
          <a:stretch/>
        </p:blipFill>
        <p:spPr>
          <a:xfrm>
            <a:off x="-62081" y="5676981"/>
            <a:ext cx="1847017" cy="779432"/>
          </a:xfrm>
          <a:prstGeom prst="rect">
            <a:avLst/>
          </a:prstGeom>
        </p:spPr>
      </p:pic>
      <p:grpSp>
        <p:nvGrpSpPr>
          <p:cNvPr id="56" name="Agrupar 55">
            <a:extLst>
              <a:ext uri="{FF2B5EF4-FFF2-40B4-BE49-F238E27FC236}">
                <a16:creationId xmlns:a16="http://schemas.microsoft.com/office/drawing/2014/main" id="{D7F774AD-4E0B-40D2-869C-0976DE9344FC}"/>
              </a:ext>
            </a:extLst>
          </p:cNvPr>
          <p:cNvGrpSpPr/>
          <p:nvPr/>
        </p:nvGrpSpPr>
        <p:grpSpPr>
          <a:xfrm>
            <a:off x="1639244" y="1248937"/>
            <a:ext cx="5335306" cy="5335302"/>
            <a:chOff x="3716656" y="1707943"/>
            <a:chExt cx="4758689" cy="4758689"/>
          </a:xfrm>
        </p:grpSpPr>
        <p:sp>
          <p:nvSpPr>
            <p:cNvPr id="57" name="Elipse 56">
              <a:extLst>
                <a:ext uri="{FF2B5EF4-FFF2-40B4-BE49-F238E27FC236}">
                  <a16:creationId xmlns:a16="http://schemas.microsoft.com/office/drawing/2014/main" id="{41E80AB7-32A8-45FD-8C5E-D251DF74F5EE}"/>
                </a:ext>
              </a:extLst>
            </p:cNvPr>
            <p:cNvSpPr/>
            <p:nvPr/>
          </p:nvSpPr>
          <p:spPr>
            <a:xfrm>
              <a:off x="3883206" y="1874493"/>
              <a:ext cx="4425588" cy="442558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43"/>
            </a:p>
          </p:txBody>
        </p:sp>
        <p:grpSp>
          <p:nvGrpSpPr>
            <p:cNvPr id="58" name="Agrupar 57">
              <a:extLst>
                <a:ext uri="{FF2B5EF4-FFF2-40B4-BE49-F238E27FC236}">
                  <a16:creationId xmlns:a16="http://schemas.microsoft.com/office/drawing/2014/main" id="{D42BFC13-DEE0-4B49-BA9E-CA68A686B22D}"/>
                </a:ext>
              </a:extLst>
            </p:cNvPr>
            <p:cNvGrpSpPr/>
            <p:nvPr/>
          </p:nvGrpSpPr>
          <p:grpSpPr>
            <a:xfrm>
              <a:off x="3716656" y="1707943"/>
              <a:ext cx="4758689" cy="4758689"/>
              <a:chOff x="1511084" y="1511084"/>
              <a:chExt cx="6121834" cy="6121834"/>
            </a:xfrm>
          </p:grpSpPr>
          <p:sp>
            <p:nvSpPr>
              <p:cNvPr id="82" name="Arco 81">
                <a:extLst>
                  <a:ext uri="{FF2B5EF4-FFF2-40B4-BE49-F238E27FC236}">
                    <a16:creationId xmlns:a16="http://schemas.microsoft.com/office/drawing/2014/main" id="{6501097D-A65C-4117-B58D-DC40A8130B24}"/>
                  </a:ext>
                </a:extLst>
              </p:cNvPr>
              <p:cNvSpPr/>
              <p:nvPr/>
            </p:nvSpPr>
            <p:spPr>
              <a:xfrm rot="900000">
                <a:off x="1511084" y="1511084"/>
                <a:ext cx="6121834" cy="6121834"/>
              </a:xfrm>
              <a:prstGeom prst="arc">
                <a:avLst>
                  <a:gd name="adj1" fmla="val 16186055"/>
                  <a:gd name="adj2" fmla="val 0"/>
                </a:avLst>
              </a:prstGeom>
              <a:noFill/>
              <a:ln w="12700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 sz="857"/>
              </a:p>
            </p:txBody>
          </p:sp>
          <p:sp>
            <p:nvSpPr>
              <p:cNvPr id="88" name="Arco 87">
                <a:extLst>
                  <a:ext uri="{FF2B5EF4-FFF2-40B4-BE49-F238E27FC236}">
                    <a16:creationId xmlns:a16="http://schemas.microsoft.com/office/drawing/2014/main" id="{9830B74C-2E37-4A47-8B00-632CC33BE7A1}"/>
                  </a:ext>
                </a:extLst>
              </p:cNvPr>
              <p:cNvSpPr/>
              <p:nvPr/>
            </p:nvSpPr>
            <p:spPr>
              <a:xfrm rot="15300000">
                <a:off x="1677108" y="1677108"/>
                <a:ext cx="5789787" cy="5789787"/>
              </a:xfrm>
              <a:prstGeom prst="arc">
                <a:avLst>
                  <a:gd name="adj1" fmla="val 16186055"/>
                  <a:gd name="adj2" fmla="val 0"/>
                </a:avLst>
              </a:prstGeom>
              <a:noFill/>
              <a:ln w="12700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 sz="857"/>
              </a:p>
            </p:txBody>
          </p:sp>
          <p:sp>
            <p:nvSpPr>
              <p:cNvPr id="91" name="Arco 90">
                <a:extLst>
                  <a:ext uri="{FF2B5EF4-FFF2-40B4-BE49-F238E27FC236}">
                    <a16:creationId xmlns:a16="http://schemas.microsoft.com/office/drawing/2014/main" id="{07E98F7E-024C-4C13-9AC0-365BD62284A1}"/>
                  </a:ext>
                </a:extLst>
              </p:cNvPr>
              <p:cNvSpPr/>
              <p:nvPr/>
            </p:nvSpPr>
            <p:spPr>
              <a:xfrm rot="4500000">
                <a:off x="1677108" y="1677108"/>
                <a:ext cx="5789787" cy="5789787"/>
              </a:xfrm>
              <a:prstGeom prst="arc">
                <a:avLst>
                  <a:gd name="adj1" fmla="val 16186055"/>
                  <a:gd name="adj2" fmla="val 0"/>
                </a:avLst>
              </a:prstGeom>
              <a:noFill/>
              <a:ln w="12700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 sz="857"/>
              </a:p>
            </p:txBody>
          </p:sp>
        </p:grpSp>
        <p:sp>
          <p:nvSpPr>
            <p:cNvPr id="62" name="Elipse 61">
              <a:extLst>
                <a:ext uri="{FF2B5EF4-FFF2-40B4-BE49-F238E27FC236}">
                  <a16:creationId xmlns:a16="http://schemas.microsoft.com/office/drawing/2014/main" id="{A6C59902-A116-4D86-8ACA-612C7706EC77}"/>
                </a:ext>
              </a:extLst>
            </p:cNvPr>
            <p:cNvSpPr/>
            <p:nvPr/>
          </p:nvSpPr>
          <p:spPr>
            <a:xfrm>
              <a:off x="3915761" y="1907048"/>
              <a:ext cx="4360478" cy="436047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43"/>
            </a:p>
          </p:txBody>
        </p:sp>
        <p:pic>
          <p:nvPicPr>
            <p:cNvPr id="66" name="Imagem 65">
              <a:extLst>
                <a:ext uri="{FF2B5EF4-FFF2-40B4-BE49-F238E27FC236}">
                  <a16:creationId xmlns:a16="http://schemas.microsoft.com/office/drawing/2014/main" id="{263F982B-7C11-4102-8A92-0DABF903E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1" r="1472" b="1472"/>
            <a:stretch/>
          </p:blipFill>
          <p:spPr>
            <a:xfrm>
              <a:off x="3901629" y="1873911"/>
              <a:ext cx="4388742" cy="4388742"/>
            </a:xfrm>
            <a:prstGeom prst="ellips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2311374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senho Didático de uma aula online">
            <a:extLst>
              <a:ext uri="{FF2B5EF4-FFF2-40B4-BE49-F238E27FC236}">
                <a16:creationId xmlns:a16="http://schemas.microsoft.com/office/drawing/2014/main" id="{8A07165F-76DB-4D89-B582-B8BFBA35B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90663"/>
            <a:ext cx="9753600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69721BE-FEB2-4072-80B3-EEFFDF8A731D}"/>
              </a:ext>
            </a:extLst>
          </p:cNvPr>
          <p:cNvSpPr txBox="1"/>
          <p:nvPr/>
        </p:nvSpPr>
        <p:spPr>
          <a:xfrm>
            <a:off x="3049138" y="586432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b="1" i="0" dirty="0">
                <a:solidFill>
                  <a:srgbClr val="393939"/>
                </a:solidFill>
                <a:effectLst/>
                <a:latin typeface="Lato"/>
              </a:rPr>
              <a:t>Exemplo de desenho didático em ambiências híbridas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66A5FCF-8F2D-4484-9688-35139B76D73C}"/>
              </a:ext>
            </a:extLst>
          </p:cNvPr>
          <p:cNvSpPr txBox="1"/>
          <p:nvPr/>
        </p:nvSpPr>
        <p:spPr>
          <a:xfrm>
            <a:off x="518615" y="5902237"/>
            <a:ext cx="110956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dirty="0">
                <a:solidFill>
                  <a:srgbClr val="555555"/>
                </a:solidFill>
                <a:effectLst/>
                <a:latin typeface="Lato"/>
              </a:rPr>
              <a:t>Desenho didático de uma aula online da disciplina “Informática na Educação” do curso Pedagogia a Distância UERJ/CEDERJ/UAB</a:t>
            </a:r>
          </a:p>
          <a:p>
            <a:r>
              <a:rPr lang="pt-BR" sz="1400" dirty="0"/>
              <a:t>Fonte: </a:t>
            </a:r>
            <a:r>
              <a:rPr lang="pt-BR" sz="1400" u="none" strike="noStrike" dirty="0">
                <a:solidFill>
                  <a:srgbClr val="4AA0D7"/>
                </a:solidFill>
                <a:effectLst/>
                <a:hlinkClick r:id="rId3"/>
              </a:rPr>
              <a:t>CARVALHO, 2015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295736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65115C-549B-4182-81D6-D98FDC26A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pt-BR" dirty="0"/>
            </a:br>
            <a:endParaRPr lang="pt-BR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A2297B2A-42D5-47C0-B670-C3D86231A853}"/>
              </a:ext>
            </a:extLst>
          </p:cNvPr>
          <p:cNvSpPr txBox="1">
            <a:spLocks/>
          </p:cNvSpPr>
          <p:nvPr/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DF465CB-DF4E-4E0B-BF42-10162751E39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" b="48531"/>
          <a:stretch/>
        </p:blipFill>
        <p:spPr bwMode="auto">
          <a:xfrm>
            <a:off x="353479" y="783629"/>
            <a:ext cx="3152775" cy="1866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D77A199-B06B-4FB2-AE1C-0A1DDD43C93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744" y="954880"/>
            <a:ext cx="1828800" cy="3249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24936AB-B945-4068-AA9A-0C819AB70B1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264" y="1025564"/>
            <a:ext cx="1828800" cy="3249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FB3232A-8733-462D-BFF6-633ED52387A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253449" y="960189"/>
            <a:ext cx="3641449" cy="2317496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4445BCB1-CD63-4D3D-A5FD-847B6D9C6FD6}"/>
              </a:ext>
            </a:extLst>
          </p:cNvPr>
          <p:cNvGrpSpPr/>
          <p:nvPr/>
        </p:nvGrpSpPr>
        <p:grpSpPr>
          <a:xfrm>
            <a:off x="8384661" y="4055872"/>
            <a:ext cx="3379023" cy="2317496"/>
            <a:chOff x="2557423" y="1811655"/>
            <a:chExt cx="4633952" cy="3234690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50CB5B31-D863-4B1D-B178-ABE55596FCC1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22" t="8883" r="40370" b="1"/>
            <a:stretch/>
          </p:blipFill>
          <p:spPr bwMode="auto">
            <a:xfrm>
              <a:off x="5000625" y="1811655"/>
              <a:ext cx="2190750" cy="323469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2B1DC30A-0B2C-4B31-B9E6-6CB94B27C26B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61" t="22830" r="51656" b="1214"/>
            <a:stretch/>
          </p:blipFill>
          <p:spPr bwMode="auto">
            <a:xfrm>
              <a:off x="2557423" y="1811655"/>
              <a:ext cx="2456180" cy="32308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9" name="Imagem 18">
            <a:extLst>
              <a:ext uri="{FF2B5EF4-FFF2-40B4-BE49-F238E27FC236}">
                <a16:creationId xmlns:a16="http://schemas.microsoft.com/office/drawing/2014/main" id="{460CECAA-C4E8-4F34-B6E4-E9A07B352F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96" y="4408975"/>
            <a:ext cx="3547648" cy="2314766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20A6763-5ABB-4918-BE1C-1A4C9804DB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2" t="23163" r="23473" b="-4075"/>
          <a:stretch/>
        </p:blipFill>
        <p:spPr>
          <a:xfrm>
            <a:off x="4892341" y="4512547"/>
            <a:ext cx="1997323" cy="2314767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B5B05F11-D53B-4276-AA36-4BB89D40F827}"/>
              </a:ext>
            </a:extLst>
          </p:cNvPr>
          <p:cNvSpPr txBox="1"/>
          <p:nvPr/>
        </p:nvSpPr>
        <p:spPr>
          <a:xfrm>
            <a:off x="459392" y="3191461"/>
            <a:ext cx="30468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O CIBERFLANAR EM PERIFERIAS URBANAS: CRIAÇÕES COTIDIANAS </a:t>
            </a:r>
            <a:endParaRPr lang="pt-BR" b="1" dirty="0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2075FFD8-BA07-49AC-8BF6-F31E4F6D65DD}"/>
              </a:ext>
            </a:extLst>
          </p:cNvPr>
          <p:cNvSpPr txBox="1">
            <a:spLocks/>
          </p:cNvSpPr>
          <p:nvPr/>
        </p:nvSpPr>
        <p:spPr>
          <a:xfrm>
            <a:off x="838200" y="-162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dirty="0"/>
              <a:t>Praticando a </a:t>
            </a:r>
            <a:r>
              <a:rPr lang="pt-BR" sz="1800" i="1" dirty="0"/>
              <a:t>educação</a:t>
            </a:r>
            <a:r>
              <a:rPr lang="pt-BR" sz="1800" dirty="0"/>
              <a:t> online: </a:t>
            </a:r>
            <a:r>
              <a:rPr lang="pt-BR" sz="1800" i="1" dirty="0" err="1"/>
              <a:t>ensinaraprender</a:t>
            </a:r>
            <a:r>
              <a:rPr lang="pt-BR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1800" dirty="0"/>
              <a:t>em</a:t>
            </a:r>
            <a:r>
              <a:rPr lang="pt-BR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1800" dirty="0"/>
              <a:t>rede(s)</a:t>
            </a:r>
          </a:p>
        </p:txBody>
      </p:sp>
    </p:spTree>
    <p:extLst>
      <p:ext uri="{BB962C8B-B14F-4D97-AF65-F5344CB8AC3E}">
        <p14:creationId xmlns:p14="http://schemas.microsoft.com/office/powerpoint/2010/main" val="4206513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Como compreendemos a formação</a:t>
            </a:r>
            <a:br>
              <a:rPr lang="pt-BR" dirty="0"/>
            </a:b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inspirações epistemológicas (MACEDO, 2020)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FBD221A-68DB-4778-A575-1ED1EF9BB0CD}"/>
              </a:ext>
            </a:extLst>
          </p:cNvPr>
          <p:cNvSpPr txBox="1"/>
          <p:nvPr/>
        </p:nvSpPr>
        <p:spPr>
          <a:xfrm>
            <a:off x="2853864" y="6618374"/>
            <a:ext cx="64842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Ilustrações: </a:t>
            </a:r>
            <a:r>
              <a:rPr lang="pt-BR" sz="105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pt-B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(Disponível em </a:t>
            </a:r>
            <a:r>
              <a:rPr lang="pt-BR" sz="1050" dirty="0" err="1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FreePik</a:t>
            </a:r>
            <a:r>
              <a:rPr lang="pt-B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criado por </a:t>
            </a:r>
            <a:r>
              <a:rPr lang="pt-BR" sz="105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Stories</a:t>
            </a:r>
            <a:r>
              <a:rPr lang="pt-B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); </a:t>
            </a:r>
            <a:r>
              <a:rPr lang="pt-BR" sz="105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pt-B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(Disponível em </a:t>
            </a:r>
            <a:r>
              <a:rPr lang="pt-BR" sz="1050" dirty="0" err="1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ArtStation</a:t>
            </a:r>
            <a:r>
              <a:rPr lang="pt-B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criado por </a:t>
            </a:r>
            <a:r>
              <a:rPr lang="pt-BR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Orivaldo</a:t>
            </a:r>
            <a:r>
              <a:rPr lang="pt-B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Júnior)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1A1A902-A97E-4223-9BB6-7A5F64DB35AE}"/>
              </a:ext>
            </a:extLst>
          </p:cNvPr>
          <p:cNvGraphicFramePr/>
          <p:nvPr/>
        </p:nvGraphicFramePr>
        <p:xfrm>
          <a:off x="1" y="1343818"/>
          <a:ext cx="12192000" cy="5398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5755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DA83B5-1CA8-4976-8A38-67EFDC0A2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24665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0" lang="pt-BR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Autoria na docência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Online</a:t>
            </a:r>
            <a:endParaRPr lang="en-US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628584D-631F-4274-A9FE-2C4038FE0E91}"/>
              </a:ext>
            </a:extLst>
          </p:cNvPr>
          <p:cNvSpPr txBox="1"/>
          <p:nvPr/>
        </p:nvSpPr>
        <p:spPr>
          <a:xfrm>
            <a:off x="838201" y="2013625"/>
            <a:ext cx="4614759" cy="416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Autoformação e formação 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nos coloca na tessitura de</a:t>
            </a:r>
            <a:r>
              <a:rPr kumimoji="0" lang="pt-BR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17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saberesfazeres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referenciados na experiência.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Formar enquanto se forma nos aproxima, permanentemente, de uma postura implicada com processos formativos de aprendermos junto com o outro, ampliando o olhar sobre nós mesmos e sobre a nossa prática formativa (Ribeiro  e Santos, 2017).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Autoria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noção fundante e cara de todo processo formativo;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Requer lançar mão de dispositivos que favoreçam o diálogo plural, a escuta de si, a reflexão e a reflexividade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3EA6986-EED7-4561-A4F3-F02D0278E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865" y="2744996"/>
            <a:ext cx="3223583" cy="2667514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A1A547AA-7349-4A03-A7D1-4D8897DD1C70}"/>
              </a:ext>
            </a:extLst>
          </p:cNvPr>
          <p:cNvSpPr txBox="1"/>
          <p:nvPr/>
        </p:nvSpPr>
        <p:spPr>
          <a:xfrm>
            <a:off x="2853864" y="6618374"/>
            <a:ext cx="64842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Ilustração: Disponível em </a:t>
            </a: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http://dead.uern.br/moodle/course/view.php?id=3</a:t>
            </a: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959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723F49B4-FC35-4989-B046-CD24A44A83D9}"/>
              </a:ext>
            </a:extLst>
          </p:cNvPr>
          <p:cNvSpPr txBox="1">
            <a:spLocks/>
          </p:cNvSpPr>
          <p:nvPr/>
        </p:nvSpPr>
        <p:spPr>
          <a:xfrm>
            <a:off x="539828" y="199797"/>
            <a:ext cx="10813972" cy="14334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Tipos de interação nos ambientes presenciais e fórum, chat e </a:t>
            </a:r>
            <a:r>
              <a:rPr kumimoji="0" lang="pt-BR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wiki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236A16E-5223-4769-9427-3CB3D6B459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87" t="41220" r="43969" b="21460"/>
          <a:stretch/>
        </p:blipFill>
        <p:spPr>
          <a:xfrm>
            <a:off x="6557818" y="2755903"/>
            <a:ext cx="5410696" cy="210950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B3C699C-E6B9-4FAC-A68F-4981FF356B83}"/>
              </a:ext>
            </a:extLst>
          </p:cNvPr>
          <p:cNvSpPr txBox="1"/>
          <p:nvPr/>
        </p:nvSpPr>
        <p:spPr>
          <a:xfrm>
            <a:off x="3032992" y="6587276"/>
            <a:ext cx="5827644" cy="2707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Ilustração: Disponível em Vídeo Sala de Aula Interativa (SILVA, 2017)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21C5AF6-8096-4E02-93C4-868F463A5FA4}"/>
              </a:ext>
            </a:extLst>
          </p:cNvPr>
          <p:cNvSpPr txBox="1"/>
          <p:nvPr/>
        </p:nvSpPr>
        <p:spPr>
          <a:xfrm>
            <a:off x="327542" y="2165220"/>
            <a:ext cx="6009838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marR="0" lvl="0" indent="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Figura 1: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expressando a enunciação de conteúdos, seja em texto escrito ou vídeo para serem respondidos, separadamente, pelos receptores/cursistas passivos das/nas atividades e ou questionamentos, modelo conhecido por todos como tradicional.</a:t>
            </a:r>
          </a:p>
          <a:p>
            <a:pPr marL="92075" marR="0" lvl="0" indent="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Figura 2: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observa-se um avanço em relação ao modelo anterior, com uma tentativa de proporcionar uma conversa entre os cursistas, mas sem sair do enquadramento da enunciação.</a:t>
            </a:r>
          </a:p>
          <a:p>
            <a:pPr marL="92075" marR="0" lvl="0" indent="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Figura 3: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nossa busca em devir, uma formação colaborativa, na qual todos-todos interagem em uma aprendizagem colaborativa e interativa, com liberação dos polos da emissão e da recepção.</a:t>
            </a:r>
          </a:p>
        </p:txBody>
      </p:sp>
    </p:spTree>
    <p:extLst>
      <p:ext uri="{BB962C8B-B14F-4D97-AF65-F5344CB8AC3E}">
        <p14:creationId xmlns:p14="http://schemas.microsoft.com/office/powerpoint/2010/main" val="2215615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2003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Praticando a educação online</a:t>
            </a:r>
            <a:br>
              <a:rPr lang="pt-BR" dirty="0"/>
            </a:b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debater, confrontar, aprimorar, cocriar, compartilhar</a:t>
            </a:r>
            <a:endParaRPr lang="pt-BR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D24EA61-9712-4F44-B597-549E70DBD0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184" y="1495280"/>
            <a:ext cx="7672571" cy="508572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FBD221A-68DB-4778-A575-1ED1EF9BB0CD}"/>
              </a:ext>
            </a:extLst>
          </p:cNvPr>
          <p:cNvSpPr txBox="1"/>
          <p:nvPr/>
        </p:nvSpPr>
        <p:spPr>
          <a:xfrm>
            <a:off x="3047655" y="6581001"/>
            <a:ext cx="60966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Ilustração: (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SANTOS; RIBEIRO; CARVALHO, 2021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pt-BR" sz="1200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C583672-43A7-4FCF-A7D8-36665C50AB26}"/>
              </a:ext>
            </a:extLst>
          </p:cNvPr>
          <p:cNvGraphicFramePr/>
          <p:nvPr/>
        </p:nvGraphicFramePr>
        <p:xfrm>
          <a:off x="2306556" y="1924862"/>
          <a:ext cx="9333993" cy="3916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88417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EEF6F479-A3AB-4D3F-A754-0B0C2AF5B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dirty="0" err="1"/>
              <a:t>Ciberautorcidadão</a:t>
            </a:r>
            <a:br>
              <a:rPr lang="pt-BR" dirty="0"/>
            </a:b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formação em devir</a:t>
            </a:r>
            <a:endParaRPr lang="pt-BR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C507CC-9E68-4A90-B7B4-D771AEB3F4D2}"/>
              </a:ext>
            </a:extLst>
          </p:cNvPr>
          <p:cNvSpPr txBox="1"/>
          <p:nvPr/>
        </p:nvSpPr>
        <p:spPr>
          <a:xfrm>
            <a:off x="838200" y="1903213"/>
            <a:ext cx="107257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São muitos os caminhos possíveis de se </a:t>
            </a:r>
            <a:r>
              <a:rPr lang="pt-BR" b="1" dirty="0" err="1"/>
              <a:t>pensarfazer</a:t>
            </a:r>
            <a:r>
              <a:rPr lang="pt-BR" b="1" dirty="0"/>
              <a:t> a formação docente e discente</a:t>
            </a:r>
            <a:r>
              <a:rPr lang="pt-BR" dirty="0"/>
              <a:t> </a:t>
            </a:r>
            <a:r>
              <a:rPr lang="pt-BR" b="1" dirty="0"/>
              <a:t>no contexto da cibercultura</a:t>
            </a:r>
            <a:r>
              <a:rPr lang="pt-BR" dirty="0"/>
              <a:t>. Opções políticas, epistemológicas e metodológicas podem nos colocar no caminho da </a:t>
            </a:r>
            <a:r>
              <a:rPr lang="pt-BR" b="1" dirty="0"/>
              <a:t>formação massiva e alienadora </a:t>
            </a:r>
            <a:r>
              <a:rPr lang="pt-BR" dirty="0"/>
              <a:t>ou na </a:t>
            </a:r>
            <a:r>
              <a:rPr lang="pt-BR" b="1" dirty="0"/>
              <a:t>busca em devir</a:t>
            </a:r>
            <a:r>
              <a:rPr lang="pt-BR" dirty="0"/>
              <a:t>, por uma </a:t>
            </a:r>
            <a:r>
              <a:rPr lang="pt-BR" b="1" u="sng" dirty="0"/>
              <a:t>cidadania autoral</a:t>
            </a:r>
            <a:r>
              <a:rPr lang="pt-BR" u="sng" dirty="0"/>
              <a:t> na cibercultura</a:t>
            </a:r>
            <a:r>
              <a:rPr lang="pt-BR" dirty="0"/>
              <a:t>.</a:t>
            </a:r>
          </a:p>
        </p:txBody>
      </p:sp>
      <p:sp>
        <p:nvSpPr>
          <p:cNvPr id="8" name="Texto Explicativo: Linha Dobrada Dupla com Borda e Ênfase 7">
            <a:extLst>
              <a:ext uri="{FF2B5EF4-FFF2-40B4-BE49-F238E27FC236}">
                <a16:creationId xmlns:a16="http://schemas.microsoft.com/office/drawing/2014/main" id="{19525CA7-B68C-4B60-B92A-0A0F13DC248D}"/>
              </a:ext>
            </a:extLst>
          </p:cNvPr>
          <p:cNvSpPr/>
          <p:nvPr/>
        </p:nvSpPr>
        <p:spPr>
          <a:xfrm>
            <a:off x="6400799" y="3162178"/>
            <a:ext cx="5163128" cy="670913"/>
          </a:xfrm>
          <a:custGeom>
            <a:avLst/>
            <a:gdLst>
              <a:gd name="connsiteX0" fmla="*/ 0 w 5163128"/>
              <a:gd name="connsiteY0" fmla="*/ 0 h 670913"/>
              <a:gd name="connsiteX1" fmla="*/ 645391 w 5163128"/>
              <a:gd name="connsiteY1" fmla="*/ 0 h 670913"/>
              <a:gd name="connsiteX2" fmla="*/ 1239151 w 5163128"/>
              <a:gd name="connsiteY2" fmla="*/ 0 h 670913"/>
              <a:gd name="connsiteX3" fmla="*/ 1936173 w 5163128"/>
              <a:gd name="connsiteY3" fmla="*/ 0 h 670913"/>
              <a:gd name="connsiteX4" fmla="*/ 2684827 w 5163128"/>
              <a:gd name="connsiteY4" fmla="*/ 0 h 670913"/>
              <a:gd name="connsiteX5" fmla="*/ 3175324 w 5163128"/>
              <a:gd name="connsiteY5" fmla="*/ 0 h 670913"/>
              <a:gd name="connsiteX6" fmla="*/ 3820715 w 5163128"/>
              <a:gd name="connsiteY6" fmla="*/ 0 h 670913"/>
              <a:gd name="connsiteX7" fmla="*/ 4466106 w 5163128"/>
              <a:gd name="connsiteY7" fmla="*/ 0 h 670913"/>
              <a:gd name="connsiteX8" fmla="*/ 5163128 w 5163128"/>
              <a:gd name="connsiteY8" fmla="*/ 0 h 670913"/>
              <a:gd name="connsiteX9" fmla="*/ 5163128 w 5163128"/>
              <a:gd name="connsiteY9" fmla="*/ 670913 h 670913"/>
              <a:gd name="connsiteX10" fmla="*/ 4621000 w 5163128"/>
              <a:gd name="connsiteY10" fmla="*/ 670913 h 670913"/>
              <a:gd name="connsiteX11" fmla="*/ 4027240 w 5163128"/>
              <a:gd name="connsiteY11" fmla="*/ 670913 h 670913"/>
              <a:gd name="connsiteX12" fmla="*/ 3381849 w 5163128"/>
              <a:gd name="connsiteY12" fmla="*/ 670913 h 670913"/>
              <a:gd name="connsiteX13" fmla="*/ 2633195 w 5163128"/>
              <a:gd name="connsiteY13" fmla="*/ 670913 h 670913"/>
              <a:gd name="connsiteX14" fmla="*/ 1987804 w 5163128"/>
              <a:gd name="connsiteY14" fmla="*/ 670913 h 670913"/>
              <a:gd name="connsiteX15" fmla="*/ 1445676 w 5163128"/>
              <a:gd name="connsiteY15" fmla="*/ 670913 h 670913"/>
              <a:gd name="connsiteX16" fmla="*/ 955179 w 5163128"/>
              <a:gd name="connsiteY16" fmla="*/ 670913 h 670913"/>
              <a:gd name="connsiteX17" fmla="*/ 0 w 5163128"/>
              <a:gd name="connsiteY17" fmla="*/ 670913 h 670913"/>
              <a:gd name="connsiteX18" fmla="*/ 0 w 5163128"/>
              <a:gd name="connsiteY18" fmla="*/ 0 h 670913"/>
              <a:gd name="connsiteX0" fmla="*/ -42338 w 5163128"/>
              <a:gd name="connsiteY0" fmla="*/ 0 h 670913"/>
              <a:gd name="connsiteX1" fmla="*/ -42338 w 5163128"/>
              <a:gd name="connsiteY1" fmla="*/ 670913 h 670913"/>
              <a:gd name="connsiteX2" fmla="*/ -42338 w 5163128"/>
              <a:gd name="connsiteY2" fmla="*/ 0 h 670913"/>
              <a:gd name="connsiteX0" fmla="*/ -42338 w 5163128"/>
              <a:gd name="connsiteY0" fmla="*/ 195471 h 670913"/>
              <a:gd name="connsiteX1" fmla="*/ -398697 w 5163128"/>
              <a:gd name="connsiteY1" fmla="*/ 195471 h 670913"/>
              <a:gd name="connsiteX2" fmla="*/ -546517 w 5163128"/>
              <a:gd name="connsiteY2" fmla="*/ 67078 h 670913"/>
              <a:gd name="connsiteX3" fmla="*/ -799717 w 5163128"/>
              <a:gd name="connsiteY3" fmla="*/ -399388 h 670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3128" h="670913" fill="none" extrusionOk="0">
                <a:moveTo>
                  <a:pt x="0" y="0"/>
                </a:moveTo>
                <a:cubicBezTo>
                  <a:pt x="314580" y="-12505"/>
                  <a:pt x="372250" y="-5531"/>
                  <a:pt x="645391" y="0"/>
                </a:cubicBezTo>
                <a:cubicBezTo>
                  <a:pt x="918532" y="5531"/>
                  <a:pt x="1055777" y="-8495"/>
                  <a:pt x="1239151" y="0"/>
                </a:cubicBezTo>
                <a:cubicBezTo>
                  <a:pt x="1422525" y="8495"/>
                  <a:pt x="1637646" y="21312"/>
                  <a:pt x="1936173" y="0"/>
                </a:cubicBezTo>
                <a:cubicBezTo>
                  <a:pt x="2234700" y="-21312"/>
                  <a:pt x="2516366" y="-17627"/>
                  <a:pt x="2684827" y="0"/>
                </a:cubicBezTo>
                <a:cubicBezTo>
                  <a:pt x="2853288" y="17627"/>
                  <a:pt x="3068685" y="-15763"/>
                  <a:pt x="3175324" y="0"/>
                </a:cubicBezTo>
                <a:cubicBezTo>
                  <a:pt x="3281963" y="15763"/>
                  <a:pt x="3637615" y="22310"/>
                  <a:pt x="3820715" y="0"/>
                </a:cubicBezTo>
                <a:cubicBezTo>
                  <a:pt x="4003815" y="-22310"/>
                  <a:pt x="4268930" y="20409"/>
                  <a:pt x="4466106" y="0"/>
                </a:cubicBezTo>
                <a:cubicBezTo>
                  <a:pt x="4663282" y="-20409"/>
                  <a:pt x="4919878" y="-2665"/>
                  <a:pt x="5163128" y="0"/>
                </a:cubicBezTo>
                <a:cubicBezTo>
                  <a:pt x="5161273" y="241717"/>
                  <a:pt x="5133476" y="360503"/>
                  <a:pt x="5163128" y="670913"/>
                </a:cubicBezTo>
                <a:cubicBezTo>
                  <a:pt x="4900741" y="674779"/>
                  <a:pt x="4868012" y="668783"/>
                  <a:pt x="4621000" y="670913"/>
                </a:cubicBezTo>
                <a:cubicBezTo>
                  <a:pt x="4373988" y="673043"/>
                  <a:pt x="4154286" y="689147"/>
                  <a:pt x="4027240" y="670913"/>
                </a:cubicBezTo>
                <a:cubicBezTo>
                  <a:pt x="3900194" y="652679"/>
                  <a:pt x="3574695" y="696743"/>
                  <a:pt x="3381849" y="670913"/>
                </a:cubicBezTo>
                <a:cubicBezTo>
                  <a:pt x="3189003" y="645083"/>
                  <a:pt x="2941662" y="671358"/>
                  <a:pt x="2633195" y="670913"/>
                </a:cubicBezTo>
                <a:cubicBezTo>
                  <a:pt x="2324728" y="670468"/>
                  <a:pt x="2249808" y="695038"/>
                  <a:pt x="1987804" y="670913"/>
                </a:cubicBezTo>
                <a:cubicBezTo>
                  <a:pt x="1725800" y="646788"/>
                  <a:pt x="1713433" y="683748"/>
                  <a:pt x="1445676" y="670913"/>
                </a:cubicBezTo>
                <a:cubicBezTo>
                  <a:pt x="1177919" y="658078"/>
                  <a:pt x="1128196" y="649782"/>
                  <a:pt x="955179" y="670913"/>
                </a:cubicBezTo>
                <a:cubicBezTo>
                  <a:pt x="782162" y="692044"/>
                  <a:pt x="352075" y="711533"/>
                  <a:pt x="0" y="670913"/>
                </a:cubicBezTo>
                <a:cubicBezTo>
                  <a:pt x="-16392" y="450933"/>
                  <a:pt x="-9570" y="259515"/>
                  <a:pt x="0" y="0"/>
                </a:cubicBezTo>
                <a:close/>
              </a:path>
              <a:path w="5163128" h="670913" fill="none" extrusionOk="0">
                <a:moveTo>
                  <a:pt x="-42338" y="0"/>
                </a:moveTo>
                <a:cubicBezTo>
                  <a:pt x="-64326" y="222075"/>
                  <a:pt x="-43583" y="349247"/>
                  <a:pt x="-42338" y="670913"/>
                </a:cubicBezTo>
                <a:cubicBezTo>
                  <a:pt x="-44286" y="399058"/>
                  <a:pt x="-67142" y="327093"/>
                  <a:pt x="-42338" y="0"/>
                </a:cubicBezTo>
                <a:close/>
              </a:path>
              <a:path w="5163128" h="670913" fill="none" extrusionOk="0">
                <a:moveTo>
                  <a:pt x="-42338" y="195471"/>
                </a:moveTo>
                <a:cubicBezTo>
                  <a:pt x="-156108" y="192905"/>
                  <a:pt x="-276180" y="211890"/>
                  <a:pt x="-398697" y="195471"/>
                </a:cubicBezTo>
                <a:cubicBezTo>
                  <a:pt x="-472206" y="138680"/>
                  <a:pt x="-508263" y="91329"/>
                  <a:pt x="-546517" y="67078"/>
                </a:cubicBezTo>
                <a:cubicBezTo>
                  <a:pt x="-613477" y="-31905"/>
                  <a:pt x="-680411" y="-232975"/>
                  <a:pt x="-799717" y="-399388"/>
                </a:cubicBezTo>
              </a:path>
              <a:path w="5163128" h="670913" stroke="0" extrusionOk="0">
                <a:moveTo>
                  <a:pt x="0" y="0"/>
                </a:moveTo>
                <a:cubicBezTo>
                  <a:pt x="188888" y="-7409"/>
                  <a:pt x="523026" y="8862"/>
                  <a:pt x="697022" y="0"/>
                </a:cubicBezTo>
                <a:cubicBezTo>
                  <a:pt x="871018" y="-8862"/>
                  <a:pt x="1100573" y="-10808"/>
                  <a:pt x="1290782" y="0"/>
                </a:cubicBezTo>
                <a:cubicBezTo>
                  <a:pt x="1480991" y="10808"/>
                  <a:pt x="1739360" y="20966"/>
                  <a:pt x="1884542" y="0"/>
                </a:cubicBezTo>
                <a:cubicBezTo>
                  <a:pt x="2029724" y="-20966"/>
                  <a:pt x="2244166" y="-1389"/>
                  <a:pt x="2581564" y="0"/>
                </a:cubicBezTo>
                <a:cubicBezTo>
                  <a:pt x="2918962" y="1389"/>
                  <a:pt x="2850810" y="-5240"/>
                  <a:pt x="3072061" y="0"/>
                </a:cubicBezTo>
                <a:cubicBezTo>
                  <a:pt x="3293312" y="5240"/>
                  <a:pt x="3446372" y="-14731"/>
                  <a:pt x="3769083" y="0"/>
                </a:cubicBezTo>
                <a:cubicBezTo>
                  <a:pt x="4091794" y="14731"/>
                  <a:pt x="4156854" y="20439"/>
                  <a:pt x="4362843" y="0"/>
                </a:cubicBezTo>
                <a:cubicBezTo>
                  <a:pt x="4568832" y="-20439"/>
                  <a:pt x="4956850" y="16301"/>
                  <a:pt x="5163128" y="0"/>
                </a:cubicBezTo>
                <a:cubicBezTo>
                  <a:pt x="5186217" y="260586"/>
                  <a:pt x="5147900" y="375182"/>
                  <a:pt x="5163128" y="670913"/>
                </a:cubicBezTo>
                <a:cubicBezTo>
                  <a:pt x="5013447" y="705024"/>
                  <a:pt x="4793496" y="667606"/>
                  <a:pt x="4466106" y="670913"/>
                </a:cubicBezTo>
                <a:cubicBezTo>
                  <a:pt x="4138716" y="674220"/>
                  <a:pt x="3884095" y="655665"/>
                  <a:pt x="3717452" y="670913"/>
                </a:cubicBezTo>
                <a:cubicBezTo>
                  <a:pt x="3550809" y="686161"/>
                  <a:pt x="3163131" y="695206"/>
                  <a:pt x="3020430" y="670913"/>
                </a:cubicBezTo>
                <a:cubicBezTo>
                  <a:pt x="2877729" y="646620"/>
                  <a:pt x="2626815" y="645228"/>
                  <a:pt x="2478301" y="670913"/>
                </a:cubicBezTo>
                <a:cubicBezTo>
                  <a:pt x="2329787" y="696598"/>
                  <a:pt x="2103287" y="688970"/>
                  <a:pt x="1729648" y="670913"/>
                </a:cubicBezTo>
                <a:cubicBezTo>
                  <a:pt x="1356009" y="652856"/>
                  <a:pt x="1359901" y="692407"/>
                  <a:pt x="1135888" y="670913"/>
                </a:cubicBezTo>
                <a:cubicBezTo>
                  <a:pt x="911875" y="649419"/>
                  <a:pt x="295439" y="656654"/>
                  <a:pt x="0" y="670913"/>
                </a:cubicBezTo>
                <a:cubicBezTo>
                  <a:pt x="-3297" y="467466"/>
                  <a:pt x="-17400" y="155157"/>
                  <a:pt x="0" y="0"/>
                </a:cubicBezTo>
                <a:close/>
              </a:path>
              <a:path w="5163128" h="670913" fill="none" stroke="0" extrusionOk="0">
                <a:moveTo>
                  <a:pt x="-42338" y="0"/>
                </a:moveTo>
                <a:cubicBezTo>
                  <a:pt x="-26658" y="278993"/>
                  <a:pt x="-54928" y="423265"/>
                  <a:pt x="-42338" y="670913"/>
                </a:cubicBezTo>
                <a:cubicBezTo>
                  <a:pt x="-57796" y="503051"/>
                  <a:pt x="-51374" y="331942"/>
                  <a:pt x="-42338" y="0"/>
                </a:cubicBezTo>
                <a:close/>
              </a:path>
              <a:path w="5163128" h="670913" fill="none" stroke="0" extrusionOk="0">
                <a:moveTo>
                  <a:pt x="-42338" y="195471"/>
                </a:moveTo>
                <a:cubicBezTo>
                  <a:pt x="-124311" y="193919"/>
                  <a:pt x="-269936" y="207730"/>
                  <a:pt x="-398697" y="195471"/>
                </a:cubicBezTo>
                <a:cubicBezTo>
                  <a:pt x="-433652" y="163321"/>
                  <a:pt x="-483302" y="127485"/>
                  <a:pt x="-546517" y="67078"/>
                </a:cubicBezTo>
                <a:cubicBezTo>
                  <a:pt x="-629539" y="-66271"/>
                  <a:pt x="-700167" y="-235650"/>
                  <a:pt x="-799717" y="-399388"/>
                </a:cubicBezTo>
              </a:path>
            </a:pathLst>
          </a:cu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3369174301">
                  <a:prstGeom prst="accentBorderCallout3">
                    <a:avLst>
                      <a:gd name="adj1" fmla="val 29135"/>
                      <a:gd name="adj2" fmla="val -820"/>
                      <a:gd name="adj3" fmla="val 29135"/>
                      <a:gd name="adj4" fmla="val -7722"/>
                      <a:gd name="adj5" fmla="val 9998"/>
                      <a:gd name="adj6" fmla="val -10585"/>
                      <a:gd name="adj7" fmla="val -59529"/>
                      <a:gd name="adj8" fmla="val -154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1"/>
                </a:solidFill>
              </a:rPr>
              <a:t>entendida como formação expressiva de uma postura autoral, crítica, imersiva e implicada.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50E5325-7BB8-4097-A68B-F85990730820}"/>
              </a:ext>
            </a:extLst>
          </p:cNvPr>
          <p:cNvSpPr txBox="1"/>
          <p:nvPr/>
        </p:nvSpPr>
        <p:spPr>
          <a:xfrm>
            <a:off x="665017" y="4738500"/>
            <a:ext cx="108989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Devemos pensar a </a:t>
            </a:r>
            <a:r>
              <a:rPr lang="pt-BR" b="1" dirty="0"/>
              <a:t>formação docente </a:t>
            </a:r>
            <a:r>
              <a:rPr lang="pt-BR" dirty="0"/>
              <a:t>em espaços de aprendizagens que favoreçam a </a:t>
            </a:r>
            <a:r>
              <a:rPr lang="pt-BR" b="1" dirty="0"/>
              <a:t>interação dos sujeitos</a:t>
            </a:r>
            <a:r>
              <a:rPr lang="pt-BR" dirty="0"/>
              <a:t>, sobretudo por meio de </a:t>
            </a:r>
            <a:r>
              <a:rPr lang="pt-BR" b="1" dirty="0"/>
              <a:t>artefatos técnico-culturais </a:t>
            </a:r>
            <a:r>
              <a:rPr lang="pt-BR" dirty="0"/>
              <a:t>que </a:t>
            </a:r>
            <a:r>
              <a:rPr lang="pt-BR" b="1" dirty="0"/>
              <a:t>potencializem aprendizagens coletivas e instigadoras </a:t>
            </a:r>
            <a:r>
              <a:rPr lang="pt-BR" dirty="0"/>
              <a:t>de conhecimentos </a:t>
            </a:r>
            <a:r>
              <a:rPr lang="pt-BR" b="1" dirty="0"/>
              <a:t>plurais</a:t>
            </a:r>
            <a:r>
              <a:rPr lang="pt-BR" dirty="0"/>
              <a:t> e </a:t>
            </a:r>
            <a:r>
              <a:rPr lang="pt-BR" b="1" dirty="0"/>
              <a:t>heterogêneos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6767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65115C-549B-4182-81D6-D98FDC26A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Licença para reutilizar </a:t>
            </a:r>
            <a:br>
              <a:rPr lang="pt-BR" dirty="0"/>
            </a:br>
            <a:r>
              <a:rPr lang="pt-BR" dirty="0"/>
              <a:t>e remixar esta apresentação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275E2A8-F7B0-4099-B1EC-030FC81BA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0" y="2420237"/>
            <a:ext cx="6908800" cy="397421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dirty="0"/>
              <a:t>Esta apresentação pode ser reutilizada e remixada para a elaboração de outras obras, para apoiar a realização de aulas e apresentações de outros professores e pesquisadores, desde que seja para fins não-comerciais e que os autores sejam citados: </a:t>
            </a:r>
            <a:br>
              <a:rPr lang="pt-BR" dirty="0"/>
            </a:br>
            <a:r>
              <a:rPr lang="pt-BR" dirty="0"/>
              <a:t>(</a:t>
            </a:r>
            <a:r>
              <a:rPr lang="pt-BR" dirty="0">
                <a:hlinkClick r:id="rId2"/>
              </a:rPr>
              <a:t>SANTOS; RIBEIRO; CARVALHO, 2021</a:t>
            </a:r>
            <a:r>
              <a:rPr lang="pt-BR" dirty="0"/>
              <a:t>)</a:t>
            </a:r>
          </a:p>
        </p:txBody>
      </p:sp>
      <p:pic>
        <p:nvPicPr>
          <p:cNvPr id="5" name="Picture 6" descr="O que é e pra que serve a licença Creative Commons?">
            <a:extLst>
              <a:ext uri="{FF2B5EF4-FFF2-40B4-BE49-F238E27FC236}">
                <a16:creationId xmlns:a16="http://schemas.microsoft.com/office/drawing/2014/main" id="{FF51258A-FCE0-423C-8D86-F5B9ABF31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925" y="1811401"/>
            <a:ext cx="1740150" cy="60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239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O que esta ilustração nos faz pensar?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D24EA61-9712-4F44-B597-549E70DBD0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6" y="1140492"/>
            <a:ext cx="8020048" cy="531604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FBD221A-68DB-4778-A575-1ED1EF9BB0CD}"/>
              </a:ext>
            </a:extLst>
          </p:cNvPr>
          <p:cNvSpPr txBox="1"/>
          <p:nvPr/>
        </p:nvSpPr>
        <p:spPr>
          <a:xfrm>
            <a:off x="3047655" y="6581001"/>
            <a:ext cx="60966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Ilustração: (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SANTOS; RIBEIRO; CARVALHO, 2021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324893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D0889BB-CA7C-476B-8352-47C075E70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2" y="904382"/>
            <a:ext cx="6096688" cy="51409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93F4AC1-8C58-42C5-A1E8-9979BA878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pt-BR" dirty="0"/>
              <a:t>Cibercultura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FBD221A-68DB-4778-A575-1ED1EF9BB0CD}"/>
              </a:ext>
            </a:extLst>
          </p:cNvPr>
          <p:cNvSpPr txBox="1"/>
          <p:nvPr/>
        </p:nvSpPr>
        <p:spPr>
          <a:xfrm>
            <a:off x="872582" y="6596390"/>
            <a:ext cx="60966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Ilustração: (</a:t>
            </a:r>
            <a:r>
              <a:rPr lang="pt-BR" sz="105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NICOLACI-DA-COSTA; PIMENTEL, 2011</a:t>
            </a:r>
            <a:r>
              <a:rPr lang="pt-BR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pt-BR" sz="1050" dirty="0"/>
          </a:p>
        </p:txBody>
      </p:sp>
      <p:sp>
        <p:nvSpPr>
          <p:cNvPr id="7" name="Retângulo 6"/>
          <p:cNvSpPr/>
          <p:nvPr/>
        </p:nvSpPr>
        <p:spPr>
          <a:xfrm>
            <a:off x="8045150" y="1203208"/>
            <a:ext cx="38125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ea typeface="Calibri" panose="020F0502020204030204" pitchFamily="34" charset="0"/>
                <a:cs typeface="Tahoma" panose="020B0604030504040204" pitchFamily="34" charset="0"/>
              </a:rPr>
              <a:t>Pensar em cibercultura é compreender que vivemos uma reconfiguração </a:t>
            </a:r>
            <a:r>
              <a:rPr lang="pt-BR" dirty="0" err="1">
                <a:ea typeface="Calibri" panose="020F0502020204030204" pitchFamily="34" charset="0"/>
                <a:cs typeface="Tahoma" panose="020B0604030504040204" pitchFamily="34" charset="0"/>
              </a:rPr>
              <a:t>sócio-técnica</a:t>
            </a:r>
            <a:r>
              <a:rPr lang="pt-BR" dirty="0">
                <a:ea typeface="Calibri" panose="020F0502020204030204" pitchFamily="34" charset="0"/>
                <a:cs typeface="Tahoma" panose="020B0604030504040204" pitchFamily="34" charset="0"/>
              </a:rPr>
              <a:t> em rede, local-global, em escala planetária, nunca vista antes na história da humanidade. </a:t>
            </a:r>
            <a:br>
              <a:rPr lang="pt-BR" dirty="0">
                <a:ea typeface="Calibri" panose="020F0502020204030204" pitchFamily="34" charset="0"/>
                <a:cs typeface="Tahoma" panose="020B0604030504040204" pitchFamily="34" charset="0"/>
              </a:rPr>
            </a:br>
            <a:br>
              <a:rPr lang="pt-BR" dirty="0">
                <a:ea typeface="Calibri" panose="020F0502020204030204" pitchFamily="34" charset="0"/>
                <a:cs typeface="Tahoma" panose="020B0604030504040204" pitchFamily="34" charset="0"/>
              </a:rPr>
            </a:b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ahoma" panose="020B0604030504040204" pitchFamily="34" charset="0"/>
              </a:rPr>
              <a:t>“Isso inclui reorganizações da língua escrita e falada, as ideias, crenças, costumes, códigos, instituições, ferramentas, métodos de trabalho, arte, religião, ciência, enfim, todas as esferas da atividade humana”</a:t>
            </a:r>
            <a:b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ahoma" panose="020B060403050404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Tahoma" panose="020B0604030504040204" pitchFamily="34" charset="0"/>
              </a:rPr>
              <a:t>(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Tahoma" panose="020B0604030504040204" pitchFamily="34" charset="0"/>
                <a:hlinkClick r:id="rId4"/>
              </a:rPr>
              <a:t>PRETTO; ASSIS, 2008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Tahoma" panose="020B0604030504040204" pitchFamily="34" charset="0"/>
              </a:rPr>
              <a:t>, p. 78)</a:t>
            </a:r>
            <a:r>
              <a:rPr lang="pt-BR" dirty="0"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endParaRPr lang="pt-BR" dirty="0">
              <a:ea typeface="Calibri" panose="020F0502020204030204" pitchFamily="34" charset="0"/>
              <a:cs typeface="Tahoma" panose="020B0604030504040204" pitchFamily="34" charset="0"/>
            </a:endParaRPr>
          </a:p>
          <a:p>
            <a:pPr algn="ctr"/>
            <a:r>
              <a:rPr lang="pt-BR" dirty="0">
                <a:ea typeface="Calibri" panose="020F0502020204030204" pitchFamily="34" charset="0"/>
                <a:cs typeface="Tahoma" panose="020B0604030504040204" pitchFamily="34" charset="0"/>
              </a:rPr>
              <a:t>Essa reconfiguração cibercultural reverbera naquilo que nos tornamos, compartilhamos, dizemos ser, pesquisamos, atribuímos sentidos.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1414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Educação Online (EOL)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079BEDF-5183-4C5D-8070-B0B3EC238C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82" y="1890381"/>
            <a:ext cx="4707068" cy="389810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705567" y="1059384"/>
            <a:ext cx="10780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“Assumimos que a </a:t>
            </a:r>
            <a:r>
              <a:rPr lang="pt-BR" sz="2400" b="1" dirty="0"/>
              <a:t>educação online</a:t>
            </a:r>
            <a:r>
              <a:rPr lang="pt-BR" sz="2400" dirty="0"/>
              <a:t> </a:t>
            </a:r>
            <a:r>
              <a:rPr lang="pt-BR" sz="2400" u="sng" dirty="0"/>
              <a:t>não é</a:t>
            </a:r>
            <a:r>
              <a:rPr lang="pt-BR" sz="2400" dirty="0"/>
              <a:t> apenas uma evolução das </a:t>
            </a:r>
            <a:r>
              <a:rPr lang="pt-BR" sz="2400" u="sng" dirty="0"/>
              <a:t>gerações da EAD</a:t>
            </a:r>
            <a:r>
              <a:rPr lang="pt-BR" sz="2400" dirty="0"/>
              <a:t>, </a:t>
            </a:r>
          </a:p>
          <a:p>
            <a:pPr algn="ctr"/>
            <a:r>
              <a:rPr lang="pt-BR" sz="2400" dirty="0"/>
              <a:t>mas um </a:t>
            </a:r>
            <a:r>
              <a:rPr lang="pt-BR" sz="2400" b="1" dirty="0"/>
              <a:t>fenômeno da cibercultura</a:t>
            </a:r>
            <a:r>
              <a:rPr lang="pt-BR" sz="2400" dirty="0"/>
              <a:t>” </a:t>
            </a:r>
            <a:r>
              <a:rPr lang="pt-BR" sz="2000" dirty="0"/>
              <a:t>(</a:t>
            </a:r>
            <a:r>
              <a:rPr lang="pt-BR" sz="2000" dirty="0">
                <a:hlinkClick r:id="rId3"/>
              </a:rPr>
              <a:t>SANTOS, 2015</a:t>
            </a:r>
            <a:r>
              <a:rPr lang="pt-BR" sz="2000" dirty="0"/>
              <a:t>, p.47)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FBD221A-68DB-4778-A575-1ED1EF9BB0CD}"/>
              </a:ext>
            </a:extLst>
          </p:cNvPr>
          <p:cNvSpPr txBox="1"/>
          <p:nvPr/>
        </p:nvSpPr>
        <p:spPr>
          <a:xfrm>
            <a:off x="3047656" y="6596390"/>
            <a:ext cx="60966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Ilustração: (</a:t>
            </a:r>
            <a:r>
              <a:rPr lang="pt-BR" sz="1050" dirty="0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CASTRO; MENEZES, 2011</a:t>
            </a:r>
            <a:r>
              <a:rPr lang="pt-BR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pt-BR" sz="1050" dirty="0"/>
          </a:p>
        </p:txBody>
      </p:sp>
      <p:sp>
        <p:nvSpPr>
          <p:cNvPr id="7" name="Retângulo 6"/>
          <p:cNvSpPr/>
          <p:nvPr/>
        </p:nvSpPr>
        <p:spPr>
          <a:xfrm>
            <a:off x="838200" y="5561840"/>
            <a:ext cx="52283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000" dirty="0">
                <a:solidFill>
                  <a:srgbClr val="5D5D5D"/>
                </a:solidFill>
              </a:rPr>
              <a:t>Metodologia própria</a:t>
            </a:r>
          </a:p>
          <a:p>
            <a:pPr algn="r"/>
            <a:r>
              <a:rPr lang="pt-BR" sz="2000" dirty="0">
                <a:solidFill>
                  <a:srgbClr val="5D5D5D"/>
                </a:solidFill>
              </a:rPr>
              <a:t>Praticas educativas situadas e autorais</a:t>
            </a:r>
          </a:p>
          <a:p>
            <a:pPr algn="r"/>
            <a:r>
              <a:rPr lang="pt-BR" sz="2000" dirty="0">
                <a:solidFill>
                  <a:srgbClr val="5D5D5D"/>
                </a:solidFill>
              </a:rPr>
              <a:t>Desenho didático </a:t>
            </a:r>
            <a:r>
              <a:rPr lang="pt-BR" sz="2000" dirty="0" err="1">
                <a:solidFill>
                  <a:srgbClr val="5D5D5D"/>
                </a:solidFill>
              </a:rPr>
              <a:t>hipertextual</a:t>
            </a:r>
            <a:r>
              <a:rPr lang="pt-BR" sz="2000" dirty="0">
                <a:solidFill>
                  <a:srgbClr val="5D5D5D"/>
                </a:solidFill>
              </a:rPr>
              <a:t> </a:t>
            </a:r>
          </a:p>
        </p:txBody>
      </p:sp>
      <p:sp>
        <p:nvSpPr>
          <p:cNvPr id="8" name="Retângulo 7"/>
          <p:cNvSpPr/>
          <p:nvPr/>
        </p:nvSpPr>
        <p:spPr>
          <a:xfrm>
            <a:off x="6066505" y="5561840"/>
            <a:ext cx="52283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5D5D5D"/>
                </a:solidFill>
              </a:rPr>
              <a:t>Promoção da interatividade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5D5D5D"/>
                </a:solidFill>
              </a:rPr>
              <a:t>Aprendizagem em rede, colaborativa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5D5D5D"/>
                </a:solidFill>
              </a:rPr>
              <a:t>Mediação docente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885637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Fases da educação online</a:t>
            </a:r>
          </a:p>
        </p:txBody>
      </p:sp>
      <p:sp>
        <p:nvSpPr>
          <p:cNvPr id="3" name="Retângulo 2"/>
          <p:cNvSpPr/>
          <p:nvPr/>
        </p:nvSpPr>
        <p:spPr>
          <a:xfrm>
            <a:off x="8402275" y="4962930"/>
            <a:ext cx="36144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555555"/>
                </a:solidFill>
              </a:rPr>
              <a:t>Sinaliza para a emergência dos usos dos dispositivos móveis, aplicativos, realidade aumentada, internet das coisas e objetos inteligentes nas práticas educativas.</a:t>
            </a:r>
            <a:endParaRPr lang="pt-BR" sz="1600" b="0" i="0" dirty="0">
              <a:solidFill>
                <a:srgbClr val="555555"/>
              </a:solidFill>
              <a:effectLst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A0CD0F5-B91D-4AF0-9250-181FD8D70A92}"/>
              </a:ext>
            </a:extLst>
          </p:cNvPr>
          <p:cNvSpPr txBox="1"/>
          <p:nvPr/>
        </p:nvSpPr>
        <p:spPr>
          <a:xfrm>
            <a:off x="301203" y="4962930"/>
            <a:ext cx="39332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555555"/>
                </a:solidFill>
              </a:rPr>
              <a:t>Voltada para a interatividade, Web Quest interativa, </a:t>
            </a:r>
            <a:r>
              <a:rPr lang="pt-BR" sz="1600" dirty="0" err="1">
                <a:solidFill>
                  <a:srgbClr val="555555"/>
                </a:solidFill>
              </a:rPr>
              <a:t>cocriação</a:t>
            </a:r>
            <a:r>
              <a:rPr lang="pt-BR" sz="1600" dirty="0">
                <a:solidFill>
                  <a:srgbClr val="555555"/>
                </a:solidFill>
              </a:rPr>
              <a:t> nas práticas educativas via meios comunicacionais, como lista e fórum de discussão, e-mail, mensageiro instantâneo e bate-papo; o Moodle é o ambiente de aprendizagem mais utilizado nas atividades online.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8A8EAC2-EB9C-4615-B276-01C97CE36BD1}"/>
              </a:ext>
            </a:extLst>
          </p:cNvPr>
          <p:cNvSpPr txBox="1"/>
          <p:nvPr/>
        </p:nvSpPr>
        <p:spPr>
          <a:xfrm>
            <a:off x="4374794" y="4962930"/>
            <a:ext cx="39646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555555"/>
                </a:solidFill>
              </a:rPr>
              <a:t>É marcada pela colaboração em rede por meio das redes sociais digitais (Orkut, YouTube, Twitter, Facebook), sistemas de escrita colaborativa (wikis), editores de imagem, texto, planilha, apresentação e vídeo online.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7A4C4106-2079-4801-B2AA-1AFBCAB03F48}"/>
              </a:ext>
            </a:extLst>
          </p:cNvPr>
          <p:cNvCxnSpPr/>
          <p:nvPr/>
        </p:nvCxnSpPr>
        <p:spPr>
          <a:xfrm>
            <a:off x="4234496" y="1307926"/>
            <a:ext cx="0" cy="536474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922C0FA3-1EFC-4F35-AF4E-FD7F980E96E8}"/>
              </a:ext>
            </a:extLst>
          </p:cNvPr>
          <p:cNvCxnSpPr/>
          <p:nvPr/>
        </p:nvCxnSpPr>
        <p:spPr>
          <a:xfrm>
            <a:off x="8296316" y="1307926"/>
            <a:ext cx="0" cy="536474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id="{3B5CC10E-5FE2-417A-9300-34BF7A4E43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338" y="2130526"/>
            <a:ext cx="3736435" cy="272625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FF931F0-D972-436C-9881-93CB277239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6" y="2170740"/>
            <a:ext cx="3923007" cy="2686046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9DEEBD27-39B6-438D-9CBF-C6BB1CE6C7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227" y="1874310"/>
            <a:ext cx="2589423" cy="298247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FC6876A-090E-42C1-883E-C6F436292A4F}"/>
              </a:ext>
            </a:extLst>
          </p:cNvPr>
          <p:cNvSpPr txBox="1"/>
          <p:nvPr/>
        </p:nvSpPr>
        <p:spPr>
          <a:xfrm>
            <a:off x="5067270" y="6611779"/>
            <a:ext cx="26853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Ilustrações: (</a:t>
            </a:r>
            <a:r>
              <a:rPr lang="pt-BR" sz="1050" dirty="0">
                <a:hlinkClick r:id="rId5"/>
              </a:rPr>
              <a:t>CALVÃO; PIMENTEL; FUKS, 2014</a:t>
            </a:r>
            <a:r>
              <a:rPr lang="pt-B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6" name="Retângulo 5"/>
          <p:cNvSpPr/>
          <p:nvPr/>
        </p:nvSpPr>
        <p:spPr>
          <a:xfrm>
            <a:off x="457200" y="1144745"/>
            <a:ext cx="3777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1º fase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b="1" dirty="0"/>
              <a:t>Ambientes de aprendizagem </a:t>
            </a:r>
            <a:br>
              <a:rPr lang="pt-BR" dirty="0">
                <a:solidFill>
                  <a:srgbClr val="555555"/>
                </a:solidFill>
              </a:rPr>
            </a:b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4374794" y="1144745"/>
            <a:ext cx="3777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2º fase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b="1" dirty="0"/>
              <a:t>Aprendizagem social</a:t>
            </a:r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8347999" y="1144745"/>
            <a:ext cx="3777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3º fase</a:t>
            </a:r>
            <a:b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t-BR" b="1" dirty="0"/>
              <a:t>Aprendizagem ubíqua</a:t>
            </a:r>
            <a:br>
              <a:rPr lang="pt-BR" dirty="0">
                <a:solidFill>
                  <a:srgbClr val="555555"/>
                </a:solidFill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9723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2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852337" y="1343818"/>
            <a:ext cx="7158688" cy="5025245"/>
          </a:xfrm>
          <a:prstGeom prst="rect">
            <a:avLst/>
          </a:prstGeom>
          <a:ln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65115C-549B-4182-81D6-D98FDC26A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Praticando a educação online</a:t>
            </a:r>
            <a:br>
              <a:rPr lang="pt-BR" dirty="0"/>
            </a:b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exemplo com uso de redes sociais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5B4E323-4161-4C9B-B9A9-80CE52100F5A}"/>
              </a:ext>
            </a:extLst>
          </p:cNvPr>
          <p:cNvSpPr txBox="1"/>
          <p:nvPr/>
        </p:nvSpPr>
        <p:spPr>
          <a:xfrm>
            <a:off x="8893531" y="6070869"/>
            <a:ext cx="521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Notes</a:t>
            </a:r>
            <a:endParaRPr lang="pt-BR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/>
          <a:srcRect l="36287" t="27120" r="37932" b="25525"/>
          <a:stretch/>
        </p:blipFill>
        <p:spPr>
          <a:xfrm>
            <a:off x="466724" y="2171700"/>
            <a:ext cx="3810001" cy="393665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5B4E323-4161-4C9B-B9A9-80CE52100F5A}"/>
              </a:ext>
            </a:extLst>
          </p:cNvPr>
          <p:cNvSpPr txBox="1"/>
          <p:nvPr/>
        </p:nvSpPr>
        <p:spPr>
          <a:xfrm>
            <a:off x="3665062" y="6534988"/>
            <a:ext cx="4861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(CARVALHO e POCAHY, 2020)</a:t>
            </a:r>
            <a:endParaRPr lang="pt-BR" dirty="0"/>
          </a:p>
        </p:txBody>
      </p:sp>
      <p:cxnSp>
        <p:nvCxnSpPr>
          <p:cNvPr id="7" name="Conector reto 6"/>
          <p:cNvCxnSpPr/>
          <p:nvPr/>
        </p:nvCxnSpPr>
        <p:spPr>
          <a:xfrm flipH="1">
            <a:off x="4295775" y="4165280"/>
            <a:ext cx="556562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191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tângulo 64">
            <a:extLst>
              <a:ext uri="{FF2B5EF4-FFF2-40B4-BE49-F238E27FC236}">
                <a16:creationId xmlns:a16="http://schemas.microsoft.com/office/drawing/2014/main" id="{A645B54D-A006-4D41-9E1C-738248E02BA4}"/>
              </a:ext>
            </a:extLst>
          </p:cNvPr>
          <p:cNvSpPr>
            <a:spLocks noChangeAspect="1"/>
          </p:cNvSpPr>
          <p:nvPr/>
        </p:nvSpPr>
        <p:spPr>
          <a:xfrm>
            <a:off x="4242822" y="2086187"/>
            <a:ext cx="7949178" cy="36543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070996D0-B62F-44ED-8745-1DB83FDBFB84}"/>
              </a:ext>
            </a:extLst>
          </p:cNvPr>
          <p:cNvSpPr/>
          <p:nvPr/>
        </p:nvSpPr>
        <p:spPr>
          <a:xfrm>
            <a:off x="-3244" y="2086187"/>
            <a:ext cx="5040640" cy="36697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49C320E-FAEE-470A-852E-F39A9151C04B}"/>
              </a:ext>
            </a:extLst>
          </p:cNvPr>
          <p:cNvGrpSpPr/>
          <p:nvPr/>
        </p:nvGrpSpPr>
        <p:grpSpPr>
          <a:xfrm flipH="1">
            <a:off x="381025" y="1377647"/>
            <a:ext cx="7765964" cy="5148000"/>
            <a:chOff x="-2022" y="1377647"/>
            <a:chExt cx="8009295" cy="5148000"/>
          </a:xfrm>
        </p:grpSpPr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66026254-7ECC-4595-8B1B-FA40BFB20872}"/>
                </a:ext>
              </a:extLst>
            </p:cNvPr>
            <p:cNvSpPr>
              <a:spLocks/>
            </p:cNvSpPr>
            <p:nvPr/>
          </p:nvSpPr>
          <p:spPr>
            <a:xfrm flipV="1">
              <a:off x="2859274" y="1377647"/>
              <a:ext cx="5147999" cy="5148000"/>
            </a:xfrm>
            <a:prstGeom prst="rect">
              <a:avLst/>
            </a:prstGeom>
            <a:gradFill flip="none" rotWithShape="1">
              <a:gsLst>
                <a:gs pos="65000">
                  <a:srgbClr val="FFBF00">
                    <a:alpha val="0"/>
                  </a:srgbClr>
                </a:gs>
                <a:gs pos="29000">
                  <a:srgbClr val="FFBF00">
                    <a:alpha val="34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A3D07325-6D8B-41CE-9493-FBC18818E7C7}"/>
                </a:ext>
              </a:extLst>
            </p:cNvPr>
            <p:cNvSpPr>
              <a:spLocks/>
            </p:cNvSpPr>
            <p:nvPr/>
          </p:nvSpPr>
          <p:spPr>
            <a:xfrm flipV="1">
              <a:off x="-2022" y="1377647"/>
              <a:ext cx="5148000" cy="5148000"/>
            </a:xfrm>
            <a:prstGeom prst="rect">
              <a:avLst/>
            </a:prstGeom>
            <a:gradFill flip="none" rotWithShape="1">
              <a:gsLst>
                <a:gs pos="65000">
                  <a:srgbClr val="D480C3">
                    <a:alpha val="0"/>
                  </a:srgbClr>
                </a:gs>
                <a:gs pos="29000">
                  <a:srgbClr val="D480C3">
                    <a:alpha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A96712F7-4F20-4870-A758-E8538BA6DAB2}"/>
              </a:ext>
            </a:extLst>
          </p:cNvPr>
          <p:cNvSpPr txBox="1"/>
          <p:nvPr/>
        </p:nvSpPr>
        <p:spPr>
          <a:xfrm>
            <a:off x="9950437" y="5937628"/>
            <a:ext cx="2196753" cy="834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Esta apresentação está licenciada para ser remixada, reutilizada no todo ou em parte, para a construção de outras aulas ou obras sem fins comerciais e citando a fonte:</a:t>
            </a:r>
            <a:b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</a:b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(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hlinkClick r:id="rId2"/>
              </a:rPr>
              <a:t>SANTOS; RIBEIRO; CARVALHO, 2011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E0AF6872-D69D-4B53-BD5E-1E7A58216B0D}"/>
              </a:ext>
            </a:extLst>
          </p:cNvPr>
          <p:cNvSpPr txBox="1"/>
          <p:nvPr/>
        </p:nvSpPr>
        <p:spPr>
          <a:xfrm>
            <a:off x="28842" y="6456413"/>
            <a:ext cx="2782091" cy="377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Este conteúdo foi apresentado na </a:t>
            </a:r>
            <a:r>
              <a:rPr lang="pt-BR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live</a:t>
            </a: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 realizada no dia 10/6/2021 no programa </a:t>
            </a: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hlinkClick r:id="rId3"/>
              </a:rPr>
              <a:t>Conecta</a:t>
            </a: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 do canal </a:t>
            </a: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hlinkClick r:id="rId4"/>
              </a:rPr>
              <a:t>CEIE-SBC</a:t>
            </a:r>
            <a:endParaRPr lang="pt-BR" sz="800" dirty="0"/>
          </a:p>
        </p:txBody>
      </p: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968DF783-A68E-433F-B7E1-41669FF00589}"/>
              </a:ext>
            </a:extLst>
          </p:cNvPr>
          <p:cNvGrpSpPr/>
          <p:nvPr/>
        </p:nvGrpSpPr>
        <p:grpSpPr>
          <a:xfrm>
            <a:off x="10968657" y="5542269"/>
            <a:ext cx="1090057" cy="381517"/>
            <a:chOff x="10984153" y="1604670"/>
            <a:chExt cx="1090057" cy="381517"/>
          </a:xfrm>
        </p:grpSpPr>
        <p:pic>
          <p:nvPicPr>
            <p:cNvPr id="74" name="Picture 6" descr="O que é e pra que serve a licença Creative Commons?">
              <a:extLst>
                <a:ext uri="{FF2B5EF4-FFF2-40B4-BE49-F238E27FC236}">
                  <a16:creationId xmlns:a16="http://schemas.microsoft.com/office/drawing/2014/main" id="{373E3AE0-86B9-4AB0-B713-7326090F03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4153" y="1604803"/>
              <a:ext cx="1090056" cy="381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Retângulo 74">
              <a:extLst>
                <a:ext uri="{FF2B5EF4-FFF2-40B4-BE49-F238E27FC236}">
                  <a16:creationId xmlns:a16="http://schemas.microsoft.com/office/drawing/2014/main" id="{BBFCF22C-D41C-4482-AF8B-D2B737992D4B}"/>
                </a:ext>
              </a:extLst>
            </p:cNvPr>
            <p:cNvSpPr/>
            <p:nvPr/>
          </p:nvSpPr>
          <p:spPr>
            <a:xfrm>
              <a:off x="10984154" y="1604670"/>
              <a:ext cx="1090056" cy="38138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06C98EE-E90D-4080-A2AE-A1FEBE992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5087"/>
            <a:ext cx="12191081" cy="127219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t-BR" sz="4400" dirty="0">
                <a:latin typeface="Trebuchet MS" panose="020B0603020202020204" pitchFamily="34" charset="0"/>
              </a:rPr>
              <a:t>A potência dessas </a:t>
            </a:r>
            <a:r>
              <a:rPr lang="pt-BR" sz="4400" i="1" dirty="0" err="1">
                <a:latin typeface="Trebuchet MS" panose="020B0603020202020204" pitchFamily="34" charset="0"/>
              </a:rPr>
              <a:t>liveslivros</a:t>
            </a:r>
            <a:r>
              <a:rPr lang="pt-BR" sz="4400" dirty="0">
                <a:latin typeface="Trebuchet MS" panose="020B0603020202020204" pitchFamily="34" charset="0"/>
              </a:rPr>
              <a:t> como </a:t>
            </a:r>
            <a:r>
              <a:rPr lang="pt-BR" sz="4400" dirty="0" err="1">
                <a:latin typeface="Trebuchet MS" panose="020B0603020202020204" pitchFamily="34" charset="0"/>
              </a:rPr>
              <a:t>ciberdispositivo</a:t>
            </a:r>
            <a:r>
              <a:rPr lang="pt-BR" sz="4400" dirty="0">
                <a:latin typeface="Trebuchet MS" panose="020B0603020202020204" pitchFamily="34" charset="0"/>
              </a:rPr>
              <a:t> de pesquisa e formação</a:t>
            </a:r>
            <a:endParaRPr lang="pt-BR" sz="36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F0C15B38-2DC5-4E21-AA14-7D8D242D9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01" y="6541419"/>
            <a:ext cx="6918960" cy="305020"/>
          </a:xfrm>
        </p:spPr>
        <p:txBody>
          <a:bodyPr>
            <a:normAutofit fontScale="92500" lnSpcReduction="10000"/>
          </a:bodyPr>
          <a:lstStyle/>
          <a:p>
            <a:r>
              <a:rPr lang="pt-BR" sz="1600" dirty="0">
                <a:hlinkClick r:id="rId6"/>
              </a:rPr>
              <a:t>https://ieducacao.ceie-br.org/educacaoonline</a:t>
            </a:r>
            <a:r>
              <a:rPr lang="pt-BR" sz="1600" dirty="0"/>
              <a:t> </a:t>
            </a: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546CFCC2-5011-4F9F-94A9-7AB520CB3E9F}"/>
              </a:ext>
            </a:extLst>
          </p:cNvPr>
          <p:cNvSpPr txBox="1">
            <a:spLocks noChangeAspect="1"/>
          </p:cNvSpPr>
          <p:nvPr/>
        </p:nvSpPr>
        <p:spPr>
          <a:xfrm rot="16200000">
            <a:off x="9394582" y="2898561"/>
            <a:ext cx="2277452" cy="227745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pt-BR" sz="1600" b="1" spc="100" dirty="0">
                <a:latin typeface="Trebuchet MS" panose="020B0603020202020204" pitchFamily="34" charset="0"/>
              </a:rPr>
              <a:t>MAYRA R. F. RIBEIRO </a:t>
            </a:r>
            <a:r>
              <a:rPr lang="pt-BR" sz="14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- UERN</a:t>
            </a:r>
            <a:endParaRPr lang="pt-BR" sz="1600" spc="1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4443EF88-03AD-4986-B884-52561C5F4811}"/>
              </a:ext>
            </a:extLst>
          </p:cNvPr>
          <p:cNvSpPr txBox="1">
            <a:spLocks noChangeAspect="1"/>
          </p:cNvSpPr>
          <p:nvPr/>
        </p:nvSpPr>
        <p:spPr>
          <a:xfrm>
            <a:off x="7165830" y="4027352"/>
            <a:ext cx="2277450" cy="227745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pt-BR" sz="1600" b="1" spc="100" dirty="0">
                <a:latin typeface="Trebuchet MS" panose="020B0603020202020204" pitchFamily="34" charset="0"/>
              </a:rPr>
              <a:t>FELIPE CARVALHO </a:t>
            </a:r>
            <a:r>
              <a:rPr lang="pt-BR" sz="1400" spc="1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- GPDOC/UFRRJ</a:t>
            </a:r>
            <a:endParaRPr lang="pt-BR" sz="1600" spc="1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E069E6D7-4755-4B3E-B0C2-31EFB1094360}"/>
              </a:ext>
            </a:extLst>
          </p:cNvPr>
          <p:cNvSpPr txBox="1">
            <a:spLocks noChangeAspect="1"/>
          </p:cNvSpPr>
          <p:nvPr/>
        </p:nvSpPr>
        <p:spPr>
          <a:xfrm rot="18000000">
            <a:off x="7637762" y="1478474"/>
            <a:ext cx="2105951" cy="210595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Circle">
              <a:avLst/>
            </a:prstTxWarp>
            <a:spAutoFit/>
          </a:bodyPr>
          <a:lstStyle/>
          <a:p>
            <a:pPr algn="ctr"/>
            <a:r>
              <a:rPr lang="pt-BR" sz="1600" b="1" spc="100" dirty="0">
                <a:latin typeface="Trebuchet MS" panose="020B0603020202020204" pitchFamily="34" charset="0"/>
              </a:rPr>
              <a:t>ROSEMARY DOS SANTOS</a:t>
            </a:r>
            <a:r>
              <a:rPr lang="pt-BR" sz="1600" b="1" spc="1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BR" sz="1400" spc="1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– UERJ/FEBF</a:t>
            </a:r>
            <a:endParaRPr lang="pt-BR" sz="1600" spc="1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B438871D-68D6-48AD-9B8E-93532EC7B753}"/>
              </a:ext>
            </a:extLst>
          </p:cNvPr>
          <p:cNvSpPr>
            <a:spLocks noChangeAspect="1"/>
          </p:cNvSpPr>
          <p:nvPr/>
        </p:nvSpPr>
        <p:spPr>
          <a:xfrm>
            <a:off x="7789027" y="1629743"/>
            <a:ext cx="1803418" cy="1803417"/>
          </a:xfrm>
          <a:prstGeom prst="ellipse">
            <a:avLst/>
          </a:prstGeom>
          <a:solidFill>
            <a:srgbClr val="F9BD0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DB8FA0BD-748D-4BA6-BAE7-4A5089654588}"/>
              </a:ext>
            </a:extLst>
          </p:cNvPr>
          <p:cNvSpPr>
            <a:spLocks noChangeAspect="1"/>
          </p:cNvSpPr>
          <p:nvPr/>
        </p:nvSpPr>
        <p:spPr>
          <a:xfrm>
            <a:off x="9639802" y="3138991"/>
            <a:ext cx="1796593" cy="1796590"/>
          </a:xfrm>
          <a:prstGeom prst="ellipse">
            <a:avLst/>
          </a:prstGeom>
          <a:solidFill>
            <a:srgbClr val="B879BA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7" name="Arco 6">
            <a:extLst>
              <a:ext uri="{FF2B5EF4-FFF2-40B4-BE49-F238E27FC236}">
                <a16:creationId xmlns:a16="http://schemas.microsoft.com/office/drawing/2014/main" id="{EDA4F610-B465-4581-BC0D-A6C83220B268}"/>
              </a:ext>
            </a:extLst>
          </p:cNvPr>
          <p:cNvSpPr>
            <a:spLocks noChangeAspect="1"/>
          </p:cNvSpPr>
          <p:nvPr/>
        </p:nvSpPr>
        <p:spPr>
          <a:xfrm rot="10800000">
            <a:off x="7749667" y="1590377"/>
            <a:ext cx="1882146" cy="1882145"/>
          </a:xfrm>
          <a:prstGeom prst="arc">
            <a:avLst>
              <a:gd name="adj1" fmla="val 8436657"/>
              <a:gd name="adj2" fmla="val 0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31" name="Arco 30">
            <a:extLst>
              <a:ext uri="{FF2B5EF4-FFF2-40B4-BE49-F238E27FC236}">
                <a16:creationId xmlns:a16="http://schemas.microsoft.com/office/drawing/2014/main" id="{B09DDB01-4414-473C-84F7-EDFDDACB908D}"/>
              </a:ext>
            </a:extLst>
          </p:cNvPr>
          <p:cNvSpPr>
            <a:spLocks noChangeAspect="1"/>
          </p:cNvSpPr>
          <p:nvPr/>
        </p:nvSpPr>
        <p:spPr>
          <a:xfrm rot="9900000">
            <a:off x="9592236" y="3096213"/>
            <a:ext cx="1882146" cy="1882145"/>
          </a:xfrm>
          <a:prstGeom prst="arc">
            <a:avLst>
              <a:gd name="adj1" fmla="val 16186055"/>
              <a:gd name="adj2" fmla="val 0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33" name="Arco 32">
            <a:extLst>
              <a:ext uri="{FF2B5EF4-FFF2-40B4-BE49-F238E27FC236}">
                <a16:creationId xmlns:a16="http://schemas.microsoft.com/office/drawing/2014/main" id="{3E4E1EC7-4ED3-43AD-B3CA-42C854521762}"/>
              </a:ext>
            </a:extLst>
          </p:cNvPr>
          <p:cNvSpPr>
            <a:spLocks noChangeAspect="1"/>
          </p:cNvSpPr>
          <p:nvPr/>
        </p:nvSpPr>
        <p:spPr>
          <a:xfrm rot="5400000">
            <a:off x="9258081" y="2762057"/>
            <a:ext cx="2550450" cy="2550451"/>
          </a:xfrm>
          <a:prstGeom prst="arc">
            <a:avLst>
              <a:gd name="adj1" fmla="val 14443853"/>
              <a:gd name="adj2" fmla="val 20383830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39" name="Arco 38">
            <a:extLst>
              <a:ext uri="{FF2B5EF4-FFF2-40B4-BE49-F238E27FC236}">
                <a16:creationId xmlns:a16="http://schemas.microsoft.com/office/drawing/2014/main" id="{14A7644D-FE24-4615-9C6D-E105E2A4D2AF}"/>
              </a:ext>
            </a:extLst>
          </p:cNvPr>
          <p:cNvSpPr>
            <a:spLocks noChangeAspect="1"/>
          </p:cNvSpPr>
          <p:nvPr/>
        </p:nvSpPr>
        <p:spPr>
          <a:xfrm rot="18000000">
            <a:off x="9592233" y="3096216"/>
            <a:ext cx="1882145" cy="1882146"/>
          </a:xfrm>
          <a:prstGeom prst="arc">
            <a:avLst>
              <a:gd name="adj1" fmla="val 17811720"/>
              <a:gd name="adj2" fmla="val 2724225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86" name="Arco 85">
            <a:extLst>
              <a:ext uri="{FF2B5EF4-FFF2-40B4-BE49-F238E27FC236}">
                <a16:creationId xmlns:a16="http://schemas.microsoft.com/office/drawing/2014/main" id="{D1C29A70-7C0E-4E67-B465-8920041E1496}"/>
              </a:ext>
            </a:extLst>
          </p:cNvPr>
          <p:cNvSpPr>
            <a:spLocks noChangeAspect="1"/>
          </p:cNvSpPr>
          <p:nvPr/>
        </p:nvSpPr>
        <p:spPr>
          <a:xfrm rot="5400000" flipH="1">
            <a:off x="7415683" y="1256398"/>
            <a:ext cx="2550104" cy="2550101"/>
          </a:xfrm>
          <a:prstGeom prst="arc">
            <a:avLst>
              <a:gd name="adj1" fmla="val 17697912"/>
              <a:gd name="adj2" fmla="val 3503380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67BC7126-512F-4955-A97C-188B1B8E130C}"/>
              </a:ext>
            </a:extLst>
          </p:cNvPr>
          <p:cNvSpPr>
            <a:spLocks noChangeAspect="1"/>
          </p:cNvSpPr>
          <p:nvPr/>
        </p:nvSpPr>
        <p:spPr>
          <a:xfrm>
            <a:off x="7402848" y="4264371"/>
            <a:ext cx="1803418" cy="1803417"/>
          </a:xfrm>
          <a:prstGeom prst="ellipse">
            <a:avLst/>
          </a:prstGeom>
          <a:solidFill>
            <a:srgbClr val="007F7F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pic>
        <p:nvPicPr>
          <p:cNvPr id="59" name="Picture 8" descr="Felipe da Silva Ponte de Carvalho">
            <a:hlinkClick r:id="rId7"/>
            <a:extLst>
              <a:ext uri="{FF2B5EF4-FFF2-40B4-BE49-F238E27FC236}">
                <a16:creationId xmlns:a16="http://schemas.microsoft.com/office/drawing/2014/main" id="{5342161F-6437-49A9-A551-23A2A1AD0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7" b="1939"/>
          <a:stretch/>
        </p:blipFill>
        <p:spPr bwMode="auto">
          <a:xfrm>
            <a:off x="7435734" y="4295012"/>
            <a:ext cx="1737647" cy="1742135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60" name="Picture 4" descr="Rosemary dos Santos">
            <a:hlinkClick r:id="rId9"/>
            <a:extLst>
              <a:ext uri="{FF2B5EF4-FFF2-40B4-BE49-F238E27FC236}">
                <a16:creationId xmlns:a16="http://schemas.microsoft.com/office/drawing/2014/main" id="{4FF39CF1-3D3B-4EF9-BFB6-EFB6BC9B4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6" b="9111"/>
          <a:stretch/>
        </p:blipFill>
        <p:spPr bwMode="auto">
          <a:xfrm>
            <a:off x="7821563" y="1661520"/>
            <a:ext cx="1742135" cy="1742135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61" name="Picture 6" descr="Mayra Rodrigues Fernandes Ribeiro">
            <a:hlinkClick r:id="rId11"/>
            <a:extLst>
              <a:ext uri="{FF2B5EF4-FFF2-40B4-BE49-F238E27FC236}">
                <a16:creationId xmlns:a16="http://schemas.microsoft.com/office/drawing/2014/main" id="{2EA3914D-823F-47F5-B0BD-54AEE2CFBE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99"/>
          <a:stretch/>
        </p:blipFill>
        <p:spPr bwMode="auto">
          <a:xfrm>
            <a:off x="9674140" y="3170409"/>
            <a:ext cx="1732892" cy="1742135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46" name="Arco 45">
            <a:extLst>
              <a:ext uri="{FF2B5EF4-FFF2-40B4-BE49-F238E27FC236}">
                <a16:creationId xmlns:a16="http://schemas.microsoft.com/office/drawing/2014/main" id="{93B9AFB8-2CF0-4642-883F-94B8026D3E35}"/>
              </a:ext>
            </a:extLst>
          </p:cNvPr>
          <p:cNvSpPr>
            <a:spLocks noChangeAspect="1"/>
          </p:cNvSpPr>
          <p:nvPr/>
        </p:nvSpPr>
        <p:spPr>
          <a:xfrm rot="5400000">
            <a:off x="7029330" y="3890853"/>
            <a:ext cx="2550450" cy="2550451"/>
          </a:xfrm>
          <a:prstGeom prst="arc">
            <a:avLst>
              <a:gd name="adj1" fmla="val 19445387"/>
              <a:gd name="adj2" fmla="val 3048346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50" name="Arco 49">
            <a:extLst>
              <a:ext uri="{FF2B5EF4-FFF2-40B4-BE49-F238E27FC236}">
                <a16:creationId xmlns:a16="http://schemas.microsoft.com/office/drawing/2014/main" id="{3563B4FF-0EC2-4850-92FC-798ED06EBD71}"/>
              </a:ext>
            </a:extLst>
          </p:cNvPr>
          <p:cNvSpPr>
            <a:spLocks noChangeAspect="1"/>
          </p:cNvSpPr>
          <p:nvPr/>
        </p:nvSpPr>
        <p:spPr>
          <a:xfrm rot="10800000">
            <a:off x="7363484" y="4225005"/>
            <a:ext cx="1882146" cy="1882145"/>
          </a:xfrm>
          <a:prstGeom prst="arc">
            <a:avLst>
              <a:gd name="adj1" fmla="val 21542512"/>
              <a:gd name="adj2" fmla="val 7380735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pic>
        <p:nvPicPr>
          <p:cNvPr id="90" name="Imagem 89">
            <a:hlinkClick r:id="rId3"/>
            <a:extLst>
              <a:ext uri="{FF2B5EF4-FFF2-40B4-BE49-F238E27FC236}">
                <a16:creationId xmlns:a16="http://schemas.microsoft.com/office/drawing/2014/main" id="{DEA8E9FC-E789-4856-ACF5-A68189CA6A8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3223" b="11756"/>
          <a:stretch/>
        </p:blipFill>
        <p:spPr>
          <a:xfrm>
            <a:off x="-62081" y="5676981"/>
            <a:ext cx="1847017" cy="779432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6818F269-2478-4C20-B1B0-E3A6BDD0F8AB}"/>
              </a:ext>
            </a:extLst>
          </p:cNvPr>
          <p:cNvSpPr txBox="1"/>
          <p:nvPr/>
        </p:nvSpPr>
        <p:spPr>
          <a:xfrm>
            <a:off x="506116" y="2161892"/>
            <a:ext cx="61278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i="0" dirty="0">
                <a:effectLst/>
                <a:latin typeface="Roboto" panose="02000000000000000000" pitchFamily="2" charset="0"/>
              </a:rPr>
              <a:t>Conexão real e compaixão: é preciso pensar no outro e no coletivo | Emicida | </a:t>
            </a:r>
            <a:r>
              <a:rPr lang="pt-BR" i="0" dirty="0" err="1">
                <a:effectLst/>
                <a:latin typeface="Roboto" panose="02000000000000000000" pitchFamily="2" charset="0"/>
              </a:rPr>
              <a:t>AmarElo</a:t>
            </a:r>
            <a:r>
              <a:rPr lang="pt-BR" i="0" dirty="0">
                <a:effectLst/>
                <a:latin typeface="Roboto" panose="02000000000000000000" pitchFamily="2" charset="0"/>
              </a:rPr>
              <a:t> Prisma</a:t>
            </a:r>
          </a:p>
          <a:p>
            <a:pPr algn="ctr"/>
            <a:endParaRPr lang="pt-BR" dirty="0">
              <a:latin typeface="Roboto" panose="02000000000000000000" pitchFamily="2" charset="0"/>
            </a:endParaRPr>
          </a:p>
          <a:p>
            <a:pPr algn="ctr"/>
            <a:r>
              <a:rPr lang="pt-BR" i="0" dirty="0">
                <a:effectLst/>
                <a:latin typeface="Roboto" panose="02000000000000000000" pitchFamily="2" charset="0"/>
              </a:rPr>
              <a:t>Quem nos conecta?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3C9B519-4B37-495D-B641-7FF96EE21BA1}"/>
              </a:ext>
            </a:extLst>
          </p:cNvPr>
          <p:cNvSpPr txBox="1"/>
          <p:nvPr/>
        </p:nvSpPr>
        <p:spPr>
          <a:xfrm>
            <a:off x="770260" y="3533896"/>
            <a:ext cx="61278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"Conecta, o programa que conecta:</a:t>
            </a:r>
            <a:br>
              <a:rPr lang="pt-BR" sz="1400" b="1" dirty="0"/>
            </a:br>
            <a:r>
              <a:rPr lang="pt-BR" sz="1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educação à computação, e computação à educação;</a:t>
            </a:r>
            <a:br>
              <a:rPr lang="pt-BR" sz="1400" b="1" dirty="0"/>
            </a:br>
            <a:r>
              <a:rPr lang="pt-BR" sz="1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escolas às universidades, e universidades às escolas;</a:t>
            </a:r>
            <a:br>
              <a:rPr lang="pt-BR" sz="1400" b="1" dirty="0"/>
            </a:br>
            <a:r>
              <a:rPr lang="pt-BR" sz="1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professores aos acadêmicos, e os acadêmicos aos professores;</a:t>
            </a:r>
            <a:br>
              <a:rPr lang="pt-BR" sz="1400" b="1" dirty="0"/>
            </a:br>
            <a:r>
              <a:rPr lang="pt-BR" sz="1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práticas às teorias, e as teorias às práticas;</a:t>
            </a:r>
            <a:br>
              <a:rPr lang="pt-BR" sz="1400" b="1" dirty="0"/>
            </a:br>
            <a:r>
              <a:rPr lang="pt-BR" sz="1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salas de aula às tecnologias digitais, e as tecnologias digitais às salas de aula.</a:t>
            </a:r>
            <a:br>
              <a:rPr lang="pt-BR" sz="1400" b="1" dirty="0"/>
            </a:br>
            <a:r>
              <a:rPr lang="pt-BR" sz="1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Conecta, o programa que conecta você à Informática na Educação."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1952140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E53B525-8A27-4F38-AC00-E800BB5EF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91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Conexão real e compaixão: </a:t>
            </a:r>
            <a:br>
              <a:rPr lang="pt-BR" dirty="0"/>
            </a:br>
            <a:r>
              <a:rPr lang="pt-BR" sz="4000" dirty="0"/>
              <a:t>é preciso pensar no outro e no coletivo</a:t>
            </a:r>
            <a:r>
              <a:rPr lang="pt-B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pt-B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3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Emicida | </a:t>
            </a:r>
            <a:r>
              <a:rPr lang="pt-BR" sz="3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AmarElo</a:t>
            </a:r>
            <a:r>
              <a:rPr lang="pt-BR" sz="3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Prisma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Imagem 7">
            <a:hlinkClick r:id="rId2"/>
            <a:extLst>
              <a:ext uri="{FF2B5EF4-FFF2-40B4-BE49-F238E27FC236}">
                <a16:creationId xmlns:a16="http://schemas.microsoft.com/office/drawing/2014/main" id="{F73237D2-7A24-4FFB-84E2-E7EC6871A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412" y="1677629"/>
            <a:ext cx="8607658" cy="484180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B07E0B8-B33A-4C7D-B2A6-BAC75CA0A604}"/>
              </a:ext>
            </a:extLst>
          </p:cNvPr>
          <p:cNvSpPr txBox="1"/>
          <p:nvPr/>
        </p:nvSpPr>
        <p:spPr>
          <a:xfrm>
            <a:off x="3048345" y="6547138"/>
            <a:ext cx="6096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hlinkClick r:id="rId2"/>
              </a:rPr>
              <a:t>https://www.youtube.com/watch?v=fzv1ZM9wnR0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3227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 DESENHO DIDÁTICO DA EOL EM AMBIÊNCIAS HÍBRIDAS-FORMATIVAS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7315837-D853-4B1F-884E-FFD2087FB4C8}"/>
              </a:ext>
            </a:extLst>
          </p:cNvPr>
          <p:cNvSpPr txBox="1"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0" dirty="0" err="1">
                <a:effectLst/>
              </a:rPr>
              <a:t>Ambiências</a:t>
            </a:r>
            <a:r>
              <a:rPr lang="en-US" sz="1600" b="1" i="0" dirty="0">
                <a:effectLst/>
              </a:rPr>
              <a:t> </a:t>
            </a:r>
            <a:r>
              <a:rPr lang="en-US" sz="1600" b="1" i="0" dirty="0" err="1">
                <a:effectLst/>
              </a:rPr>
              <a:t>formativas</a:t>
            </a:r>
            <a:r>
              <a:rPr lang="en-US" sz="1600" b="1" i="0" dirty="0">
                <a:effectLst/>
              </a:rPr>
              <a:t> </a:t>
            </a:r>
            <a:r>
              <a:rPr lang="en-US" sz="1600" b="1" i="0" dirty="0" err="1">
                <a:effectLst/>
              </a:rPr>
              <a:t>são</a:t>
            </a:r>
            <a:r>
              <a:rPr lang="en-US" sz="1600" b="1" i="0" dirty="0">
                <a:effectLst/>
              </a:rPr>
              <a:t> as </a:t>
            </a:r>
            <a:r>
              <a:rPr lang="en-US" sz="1600" b="1" i="0" dirty="0" err="1">
                <a:effectLst/>
              </a:rPr>
              <a:t>situações</a:t>
            </a:r>
            <a:r>
              <a:rPr lang="en-US" sz="1600" b="1" i="0" dirty="0">
                <a:effectLst/>
              </a:rPr>
              <a:t> de </a:t>
            </a:r>
            <a:r>
              <a:rPr lang="en-US" sz="1600" b="1" i="0" dirty="0" err="1">
                <a:effectLst/>
              </a:rPr>
              <a:t>aprendizagem</a:t>
            </a:r>
            <a:r>
              <a:rPr lang="en-US" sz="1600" b="1" i="0" dirty="0">
                <a:effectLst/>
              </a:rPr>
              <a:t> </a:t>
            </a:r>
            <a:r>
              <a:rPr lang="en-US" sz="1600" b="1" i="0" dirty="0" err="1">
                <a:effectLst/>
              </a:rPr>
              <a:t>cocriadas</a:t>
            </a:r>
            <a:r>
              <a:rPr lang="en-US" sz="1600" b="1" i="0" dirty="0">
                <a:effectLst/>
              </a:rPr>
              <a:t> </a:t>
            </a:r>
            <a:r>
              <a:rPr lang="en-US" sz="1600" b="1" i="0" dirty="0" err="1">
                <a:effectLst/>
              </a:rPr>
              <a:t>nos</a:t>
            </a:r>
            <a:r>
              <a:rPr lang="en-US" sz="1600" b="1" i="0" dirty="0">
                <a:effectLst/>
              </a:rPr>
              <a:t> </a:t>
            </a:r>
            <a:r>
              <a:rPr lang="en-US" sz="1600" b="1" i="1" dirty="0" err="1">
                <a:effectLst/>
              </a:rPr>
              <a:t>espaçostempos</a:t>
            </a:r>
            <a:r>
              <a:rPr lang="en-US" sz="1600" b="1" i="1" dirty="0">
                <a:effectLst/>
              </a:rPr>
              <a:t> </a:t>
            </a:r>
            <a:r>
              <a:rPr lang="en-US" sz="1600" b="1" i="1" dirty="0" err="1">
                <a:effectLst/>
              </a:rPr>
              <a:t>multirreferenciais</a:t>
            </a:r>
            <a:r>
              <a:rPr lang="en-US" sz="1600" b="1" i="1" dirty="0">
                <a:effectLst/>
              </a:rPr>
              <a:t> ( redes </a:t>
            </a:r>
            <a:r>
              <a:rPr lang="en-US" sz="1600" b="1" i="1" dirty="0" err="1">
                <a:effectLst/>
              </a:rPr>
              <a:t>educativas</a:t>
            </a:r>
            <a:r>
              <a:rPr lang="en-US" sz="1600" b="1" i="1" dirty="0">
                <a:effectLst/>
              </a:rPr>
              <a:t>)</a:t>
            </a:r>
            <a:r>
              <a:rPr lang="en-US" sz="1600" b="1" i="0" dirty="0">
                <a:effectLst/>
              </a:rPr>
              <a:t> </a:t>
            </a:r>
            <a:r>
              <a:rPr lang="en-US" sz="1600" b="1" i="0" dirty="0" err="1">
                <a:effectLst/>
              </a:rPr>
              <a:t>em</a:t>
            </a:r>
            <a:r>
              <a:rPr lang="en-US" sz="1600" b="1" i="0" dirty="0">
                <a:effectLst/>
              </a:rPr>
              <a:t> que se </a:t>
            </a:r>
            <a:r>
              <a:rPr lang="en-US" sz="1600" b="1" i="0" dirty="0" err="1">
                <a:effectLst/>
              </a:rPr>
              <a:t>articulam</a:t>
            </a:r>
            <a:r>
              <a:rPr lang="en-US" sz="1600" b="1" i="0" dirty="0">
                <a:effectLst/>
              </a:rPr>
              <a:t> </a:t>
            </a:r>
            <a:r>
              <a:rPr lang="en-US" sz="1600" b="1" i="0" dirty="0" err="1">
                <a:effectLst/>
              </a:rPr>
              <a:t>os</a:t>
            </a:r>
            <a:r>
              <a:rPr lang="en-US" sz="1600" b="1" i="0" dirty="0">
                <a:effectLst/>
              </a:rPr>
              <a:t> ambientes </a:t>
            </a:r>
            <a:r>
              <a:rPr lang="en-US" sz="1600" b="1" i="0" dirty="0" err="1">
                <a:effectLst/>
              </a:rPr>
              <a:t>físicos</a:t>
            </a:r>
            <a:r>
              <a:rPr lang="en-US" sz="1600" b="1" i="0" dirty="0">
                <a:effectLst/>
              </a:rPr>
              <a:t> e </a:t>
            </a:r>
            <a:r>
              <a:rPr lang="en-US" sz="1600" b="1" i="0" dirty="0" err="1">
                <a:effectLst/>
              </a:rPr>
              <a:t>digitais</a:t>
            </a:r>
            <a:r>
              <a:rPr lang="en-US" sz="1600" b="1" i="0" dirty="0">
                <a:effectLst/>
              </a:rPr>
              <a:t> (</a:t>
            </a:r>
            <a:r>
              <a:rPr lang="en-US" sz="1600" b="1" i="0" dirty="0" err="1">
                <a:effectLst/>
              </a:rPr>
              <a:t>sala</a:t>
            </a:r>
            <a:r>
              <a:rPr lang="en-US" sz="1600" b="1" i="0" dirty="0">
                <a:effectLst/>
              </a:rPr>
              <a:t> de aula </a:t>
            </a:r>
            <a:r>
              <a:rPr lang="en-US" sz="1600" b="1" i="0" dirty="0" err="1">
                <a:effectLst/>
              </a:rPr>
              <a:t>presencial</a:t>
            </a:r>
            <a:r>
              <a:rPr lang="en-US" sz="1600" b="1" i="0" dirty="0">
                <a:effectLst/>
              </a:rPr>
              <a:t>, ambientes </a:t>
            </a:r>
            <a:r>
              <a:rPr lang="en-US" sz="1600" b="1" i="0" dirty="0" err="1">
                <a:effectLst/>
              </a:rPr>
              <a:t>virtuais</a:t>
            </a:r>
            <a:r>
              <a:rPr lang="en-US" sz="1600" b="1" i="0" dirty="0">
                <a:effectLst/>
              </a:rPr>
              <a:t> de </a:t>
            </a:r>
            <a:r>
              <a:rPr lang="en-US" sz="1600" b="1" i="0" dirty="0" err="1">
                <a:effectLst/>
              </a:rPr>
              <a:t>aprendizagem</a:t>
            </a:r>
            <a:r>
              <a:rPr lang="en-US" sz="1600" b="1" i="0" dirty="0">
                <a:effectLst/>
              </a:rPr>
              <a:t> e redes </a:t>
            </a:r>
            <a:r>
              <a:rPr lang="en-US" sz="1600" b="1" i="0" dirty="0" err="1">
                <a:effectLst/>
              </a:rPr>
              <a:t>sociais</a:t>
            </a:r>
            <a:r>
              <a:rPr lang="en-US" sz="1600" b="1" i="0" dirty="0">
                <a:effectLst/>
              </a:rPr>
              <a:t>). Uma </a:t>
            </a:r>
            <a:r>
              <a:rPr lang="en-US" sz="1600" b="1" i="0" dirty="0" err="1">
                <a:effectLst/>
              </a:rPr>
              <a:t>ambiência</a:t>
            </a:r>
            <a:r>
              <a:rPr lang="en-US" sz="1600" b="1" i="0" dirty="0">
                <a:effectLst/>
              </a:rPr>
              <a:t> </a:t>
            </a:r>
            <a:r>
              <a:rPr lang="en-US" sz="1600" b="1" i="0" dirty="0" err="1">
                <a:effectLst/>
              </a:rPr>
              <a:t>formativa</a:t>
            </a:r>
            <a:r>
              <a:rPr lang="en-US" sz="1600" b="1" i="0" dirty="0">
                <a:effectLst/>
              </a:rPr>
              <a:t> é o </a:t>
            </a:r>
            <a:r>
              <a:rPr lang="en-US" sz="1600" b="1" i="0" dirty="0" err="1">
                <a:effectLst/>
              </a:rPr>
              <a:t>complexo</a:t>
            </a:r>
            <a:r>
              <a:rPr lang="en-US" sz="1600" b="1" i="0" dirty="0">
                <a:effectLst/>
              </a:rPr>
              <a:t> </a:t>
            </a:r>
            <a:r>
              <a:rPr lang="en-US" sz="1600" b="1" i="0" dirty="0" err="1">
                <a:effectLst/>
              </a:rPr>
              <a:t>enredamento</a:t>
            </a:r>
            <a:r>
              <a:rPr lang="en-US" sz="1600" b="1" i="0" dirty="0">
                <a:effectLst/>
              </a:rPr>
              <a:t> </a:t>
            </a:r>
            <a:r>
              <a:rPr lang="en-US" sz="1600" b="1" i="0" dirty="0" err="1">
                <a:effectLst/>
              </a:rPr>
              <a:t>onde</a:t>
            </a:r>
            <a:r>
              <a:rPr lang="en-US" sz="1600" b="1" i="0" dirty="0">
                <a:effectLst/>
              </a:rPr>
              <a:t> se </a:t>
            </a:r>
            <a:r>
              <a:rPr lang="en-US" sz="1600" b="1" i="0" dirty="0" err="1">
                <a:effectLst/>
              </a:rPr>
              <a:t>dinamizam</a:t>
            </a:r>
            <a:r>
              <a:rPr lang="en-US" sz="1600" b="1" i="0" dirty="0">
                <a:effectLst/>
              </a:rPr>
              <a:t> </a:t>
            </a:r>
            <a:r>
              <a:rPr lang="en-US" sz="1600" b="1" i="0" dirty="0" err="1">
                <a:effectLst/>
              </a:rPr>
              <a:t>diversas</a:t>
            </a:r>
            <a:r>
              <a:rPr lang="en-US" sz="1600" b="1" i="0" dirty="0">
                <a:effectLst/>
              </a:rPr>
              <a:t> </a:t>
            </a:r>
            <a:r>
              <a:rPr lang="en-US" sz="1600" b="1" i="0" dirty="0" err="1">
                <a:effectLst/>
              </a:rPr>
              <a:t>possibilidades</a:t>
            </a:r>
            <a:r>
              <a:rPr lang="en-US" sz="1600" b="1" i="0" dirty="0">
                <a:effectLst/>
              </a:rPr>
              <a:t> de </a:t>
            </a:r>
            <a:r>
              <a:rPr lang="en-US" sz="1600" b="1" i="0" dirty="0" err="1">
                <a:effectLst/>
              </a:rPr>
              <a:t>produção</a:t>
            </a:r>
            <a:r>
              <a:rPr lang="en-US" sz="1600" b="1" i="0" dirty="0">
                <a:effectLst/>
              </a:rPr>
              <a:t> </a:t>
            </a:r>
            <a:r>
              <a:rPr lang="en-US" sz="1600" b="1" i="0" dirty="0" err="1">
                <a:effectLst/>
              </a:rPr>
              <a:t>intelectual</a:t>
            </a:r>
            <a:r>
              <a:rPr lang="en-US" sz="1600" b="1" i="0" dirty="0">
                <a:effectLst/>
              </a:rPr>
              <a:t>, de </a:t>
            </a:r>
            <a:r>
              <a:rPr lang="en-US" sz="1600" b="1" i="0" dirty="0" err="1">
                <a:effectLst/>
              </a:rPr>
              <a:t>invenção</a:t>
            </a:r>
            <a:r>
              <a:rPr lang="en-US" sz="1600" b="1" i="0" dirty="0">
                <a:effectLst/>
              </a:rPr>
              <a:t>, de </a:t>
            </a:r>
            <a:r>
              <a:rPr lang="en-US" sz="1600" b="1" i="0" dirty="0" err="1">
                <a:effectLst/>
              </a:rPr>
              <a:t>constituição</a:t>
            </a:r>
            <a:r>
              <a:rPr lang="en-US" sz="1600" b="1" i="0" dirty="0">
                <a:effectLst/>
              </a:rPr>
              <a:t> de </a:t>
            </a:r>
            <a:r>
              <a:rPr lang="en-US" sz="1600" b="1" i="0" dirty="0" err="1">
                <a:effectLst/>
              </a:rPr>
              <a:t>rastros</a:t>
            </a:r>
            <a:r>
              <a:rPr lang="en-US" sz="1600" b="1" i="0" dirty="0">
                <a:effectLst/>
              </a:rPr>
              <a:t> </a:t>
            </a:r>
            <a:r>
              <a:rPr lang="en-US" sz="1600" b="1" i="0" dirty="0" err="1">
                <a:effectLst/>
              </a:rPr>
              <a:t>onde</a:t>
            </a:r>
            <a:r>
              <a:rPr lang="en-US" sz="1600" b="1" i="0" dirty="0">
                <a:effectLst/>
              </a:rPr>
              <a:t> um </a:t>
            </a:r>
            <a:r>
              <a:rPr lang="en-US" sz="1600" b="1" i="0" dirty="0" err="1">
                <a:effectLst/>
              </a:rPr>
              <a:t>coletivo</a:t>
            </a:r>
            <a:r>
              <a:rPr lang="en-US" sz="1600" b="1" i="0" dirty="0">
                <a:effectLst/>
              </a:rPr>
              <a:t> assume, </a:t>
            </a:r>
            <a:r>
              <a:rPr lang="en-US" sz="1600" b="1" i="0" dirty="0" err="1">
                <a:effectLst/>
              </a:rPr>
              <a:t>explicita</a:t>
            </a:r>
            <a:r>
              <a:rPr lang="en-US" sz="1600" b="1" i="0" dirty="0">
                <a:effectLst/>
              </a:rPr>
              <a:t> e </a:t>
            </a:r>
            <a:r>
              <a:rPr lang="en-US" sz="1600" b="1" i="0" dirty="0" err="1">
                <a:effectLst/>
              </a:rPr>
              <a:t>reinventa</a:t>
            </a:r>
            <a:r>
              <a:rPr lang="en-US" sz="1600" b="1" i="0" dirty="0">
                <a:effectLst/>
              </a:rPr>
              <a:t> </a:t>
            </a:r>
            <a:r>
              <a:rPr lang="en-US" sz="1600" b="1" i="0" dirty="0" err="1">
                <a:effectLst/>
              </a:rPr>
              <a:t>seu</a:t>
            </a:r>
            <a:r>
              <a:rPr lang="en-US" sz="1600" b="1" i="0" dirty="0">
                <a:effectLst/>
              </a:rPr>
              <a:t> </a:t>
            </a:r>
            <a:r>
              <a:rPr lang="en-US" sz="1600" b="1" i="0" dirty="0" err="1">
                <a:effectLst/>
              </a:rPr>
              <a:t>processo</a:t>
            </a:r>
            <a:r>
              <a:rPr lang="en-US" sz="1600" b="1" i="0" dirty="0">
                <a:effectLst/>
              </a:rPr>
              <a:t> de </a:t>
            </a:r>
            <a:r>
              <a:rPr lang="en-US" sz="1600" b="1" i="0" dirty="0" err="1">
                <a:effectLst/>
              </a:rPr>
              <a:t>formação</a:t>
            </a:r>
            <a:r>
              <a:rPr lang="en-US" sz="1600" b="1" i="0" dirty="0">
                <a:effectLst/>
              </a:rPr>
              <a:t>. </a:t>
            </a:r>
            <a:r>
              <a:rPr lang="en-US" sz="1600" b="1" i="0" u="none" strike="noStrike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Santos, R. (2005, p. 40)</a:t>
            </a:r>
            <a:r>
              <a:rPr lang="en-US" sz="1600" b="1" i="0" dirty="0">
                <a:effectLst/>
              </a:rPr>
              <a:t>:</a:t>
            </a:r>
            <a:endParaRPr lang="en-US" sz="1600" b="1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mbiências Híbridas">
            <a:extLst>
              <a:ext uri="{FF2B5EF4-FFF2-40B4-BE49-F238E27FC236}">
                <a16:creationId xmlns:a16="http://schemas.microsoft.com/office/drawing/2014/main" id="{028D6606-302F-4C67-BD86-003F9FC35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862" y="891734"/>
            <a:ext cx="6019331" cy="507128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6956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3639</TotalTime>
  <Words>1414</Words>
  <Application>Microsoft Office PowerPoint</Application>
  <PresentationFormat>Widescreen</PresentationFormat>
  <Paragraphs>92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Lato</vt:lpstr>
      <vt:lpstr>Roboto</vt:lpstr>
      <vt:lpstr>Trebuchet MS</vt:lpstr>
      <vt:lpstr>Tema do Office</vt:lpstr>
      <vt:lpstr>Educação online: aprenderensinar em rede</vt:lpstr>
      <vt:lpstr>O que esta ilustração nos faz pensar?</vt:lpstr>
      <vt:lpstr>Cibercultura</vt:lpstr>
      <vt:lpstr>Educação Online (EOL)</vt:lpstr>
      <vt:lpstr>Fases da educação online</vt:lpstr>
      <vt:lpstr>Praticando a educação online exemplo com uso de redes sociais</vt:lpstr>
      <vt:lpstr>A potência dessas liveslivros como ciberdispositivo de pesquisa e formação</vt:lpstr>
      <vt:lpstr>Conexão real e compaixão:  é preciso pensar no outro e no coletivo  Emicida | AmarElo Prisma</vt:lpstr>
      <vt:lpstr> DESENHO DIDÁTICO DA EOL EM AMBIÊNCIAS HÍBRIDAS-FORMATIVAS</vt:lpstr>
      <vt:lpstr>Apresentação do PowerPoint</vt:lpstr>
      <vt:lpstr> </vt:lpstr>
      <vt:lpstr>Como compreendemos a formação inspirações epistemológicas (MACEDO, 2020)</vt:lpstr>
      <vt:lpstr>Autoria na docência Online</vt:lpstr>
      <vt:lpstr>Apresentação do PowerPoint</vt:lpstr>
      <vt:lpstr>Praticando a educação online debater, confrontar, aprimorar, cocriar, compartilhar</vt:lpstr>
      <vt:lpstr>Ciberautorcidadão formação em devir</vt:lpstr>
      <vt:lpstr>Licença para reutilizar  e remixar esta apresentação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Educação Online aprenderensinar em rede</dc:title>
  <dc:creator>Mariano Pimentel</dc:creator>
  <cp:lastModifiedBy>Mariano Pimentel</cp:lastModifiedBy>
  <cp:revision>107</cp:revision>
  <dcterms:created xsi:type="dcterms:W3CDTF">2021-03-18T13:53:43Z</dcterms:created>
  <dcterms:modified xsi:type="dcterms:W3CDTF">2021-06-11T13:28:21Z</dcterms:modified>
</cp:coreProperties>
</file>